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62" r:id="rId5"/>
    <p:sldId id="273" r:id="rId6"/>
    <p:sldId id="271" r:id="rId7"/>
    <p:sldId id="275" r:id="rId8"/>
    <p:sldId id="257" r:id="rId9"/>
    <p:sldId id="274" r:id="rId10"/>
    <p:sldId id="259" r:id="rId11"/>
    <p:sldId id="264" r:id="rId12"/>
    <p:sldId id="260" r:id="rId13"/>
    <p:sldId id="266" r:id="rId14"/>
    <p:sldId id="276" r:id="rId15"/>
    <p:sldId id="267" r:id="rId16"/>
    <p:sldId id="285" r:id="rId17"/>
    <p:sldId id="261" r:id="rId18"/>
  </p:sldIdLst>
  <p:sldSz cx="11520170" cy="71989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9C"/>
    <a:srgbClr val="FDF2ED"/>
    <a:srgbClr val="C9C1BF"/>
    <a:srgbClr val="898989"/>
    <a:srgbClr val="2A3135"/>
    <a:srgbClr val="CA463A"/>
    <a:srgbClr val="C54439"/>
    <a:srgbClr val="5E6263"/>
    <a:srgbClr val="1B2744"/>
    <a:srgbClr val="002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>
        <p:scale>
          <a:sx n="75" d="100"/>
          <a:sy n="75" d="100"/>
        </p:scale>
        <p:origin x="68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440815" y="3813810"/>
            <a:ext cx="8640445" cy="92773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rgbClr val="2A3135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440855" y="2878040"/>
            <a:ext cx="8640366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rgbClr val="5E6263"/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38433" y="6089115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460642" y="6089114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2023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37640" y="5471795"/>
            <a:ext cx="3877310" cy="5041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793740" y="5471795"/>
            <a:ext cx="3877310" cy="504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1440634" y="3633636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1437640" y="1973582"/>
            <a:ext cx="6603367" cy="721360"/>
            <a:chOff x="2088613" y="1201546"/>
            <a:chExt cx="6046681" cy="72127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88613" y="1202816"/>
              <a:ext cx="3709762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4000" dirty="0">
                  <a:solidFill>
                    <a:srgbClr val="2A3135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开源之夏</a:t>
              </a:r>
              <a:r>
                <a:rPr lang="en-US" altLang="zh-CN" sz="4000" dirty="0">
                  <a:solidFill>
                    <a:srgbClr val="2A3135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 2024</a:t>
              </a:r>
              <a:endParaRPr lang="en-US" altLang="zh-CN" sz="4000" dirty="0">
                <a:solidFill>
                  <a:srgbClr val="2A3135"/>
                </a:solidFill>
                <a:latin typeface="MiSans Medium" charset="-122"/>
                <a:ea typeface="MiSans Medium" charset="-122"/>
                <a:cs typeface="Open Sans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5473420" y="1251322"/>
              <a:ext cx="0" cy="576000"/>
            </a:xfrm>
            <a:prstGeom prst="line">
              <a:avLst/>
            </a:prstGeom>
            <a:ln w="25400">
              <a:solidFill>
                <a:srgbClr val="0E4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5579016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dirty="0">
                  <a:solidFill>
                    <a:srgbClr val="0E419C"/>
                  </a:solidFill>
                  <a:latin typeface="MiSans Medium" charset="-122"/>
                  <a:ea typeface="MiSans Medium" charset="-122"/>
                </a:rPr>
                <a:t>吉林大学</a:t>
              </a:r>
              <a:endParaRPr lang="zh-CN" altLang="en-US" sz="3800" dirty="0">
                <a:solidFill>
                  <a:srgbClr val="0E419C"/>
                </a:solidFill>
                <a:latin typeface="MiSans Medium" charset="-122"/>
                <a:ea typeface="MiSans Medium" charset="-122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anchor="b" anchorCtr="0">
            <a:normAutofit/>
          </a:bodyPr>
          <a:lstStyle>
            <a:lvl1pPr>
              <a:defRPr sz="4400">
                <a:solidFill>
                  <a:srgbClr val="2A313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>
                <a:latin typeface="MiSans Medium" charset="-122"/>
                <a:ea typeface="MiSans Medium" charset="-122"/>
              </a:defRPr>
            </a:lvl1pPr>
            <a:lvl2pPr marL="899795" indent="-360045">
              <a:lnSpc>
                <a:spcPct val="120000"/>
              </a:lnSpc>
              <a:defRPr sz="2400">
                <a:latin typeface="MiSans Medium" charset="-122"/>
                <a:ea typeface="MiSans Medium" charset="-122"/>
              </a:defRPr>
            </a:lvl2pPr>
            <a:lvl3pPr marL="1259840">
              <a:lnSpc>
                <a:spcPct val="120000"/>
              </a:lnSpc>
              <a:defRPr sz="2000">
                <a:latin typeface="MiSans Medium" charset="-122"/>
                <a:ea typeface="MiSans Medium" charset="-122"/>
              </a:defRPr>
            </a:lvl3pPr>
            <a:lvl4pPr>
              <a:lnSpc>
                <a:spcPct val="120000"/>
              </a:lnSpc>
              <a:defRPr sz="1800">
                <a:latin typeface="MiSans Medium" charset="-122"/>
                <a:ea typeface="MiSans Medium" charset="-122"/>
              </a:defRPr>
            </a:lvl4pPr>
            <a:lvl5pPr>
              <a:lnSpc>
                <a:spcPct val="120000"/>
              </a:lnSpc>
              <a:defRPr sz="1800">
                <a:latin typeface="MiSans Medium" charset="-122"/>
                <a:ea typeface="MiSans Medium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916484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916484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19138" y="1008063"/>
            <a:ext cx="8640000" cy="5040312"/>
          </a:xfrm>
        </p:spPr>
        <p:txBody>
          <a:bodyPr anchor="b">
            <a:normAutofit/>
          </a:bodyPr>
          <a:lstStyle>
            <a:lvl1pPr marL="71755" indent="0">
              <a:buNone/>
              <a:defRPr sz="4200">
                <a:latin typeface="MiSans" charset="-122"/>
                <a:ea typeface="MiSans" charset="-122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135"/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rgbClr val="2A3135"/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rgbClr val="2A3135"/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rgbClr val="2A3135"/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rgbClr val="2A3135"/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rgbClr val="2A3135"/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一个草根社区的自白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安同开源社区、开源产业与全民信创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信创：群众路线与再释义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请背诵信创全称（</a:t>
            </a:r>
            <a:r>
              <a:rPr lang="en-US" altLang="zh-CN"/>
              <a:t>3 </a:t>
            </a:r>
            <a:r>
              <a:rPr lang="zh-CN" altLang="en-US"/>
              <a:t>分）</a:t>
            </a:r>
            <a:endParaRPr lang="zh-CN" altLang="en-US"/>
          </a:p>
          <a:p>
            <a:pPr lvl="1"/>
            <a:r>
              <a:rPr lang="zh-CN" altLang="en-US"/>
              <a:t>概念：信息技术应用创新</a:t>
            </a:r>
            <a:endParaRPr lang="zh-CN" altLang="en-US"/>
          </a:p>
          <a:p>
            <a:pPr lvl="1"/>
            <a:r>
              <a:rPr lang="zh-CN" altLang="en-US"/>
              <a:t>体制：</a:t>
            </a:r>
            <a:r>
              <a:rPr lang="zh-CN" altLang="en-US">
                <a:sym typeface="+mn-ea"/>
              </a:rPr>
              <a:t>信息技术应用创新工作委员会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/>
              <a:t>引申：计算国产化与标准制定</a:t>
            </a:r>
            <a:endParaRPr lang="zh-CN" altLang="en-US"/>
          </a:p>
          <a:p>
            <a:pPr lvl="0"/>
            <a:r>
              <a:rPr lang="zh-CN" altLang="en-US"/>
              <a:t>群众也要信创</a:t>
            </a:r>
            <a:endParaRPr lang="zh-CN" altLang="en-US"/>
          </a:p>
          <a:p>
            <a:pPr lvl="1"/>
            <a:r>
              <a:rPr lang="zh-CN" altLang="en-US"/>
              <a:t>“计算机普及要从娃娃抓起”，更何况学生</a:t>
            </a:r>
            <a:endParaRPr lang="zh-CN" altLang="en-US"/>
          </a:p>
          <a:p>
            <a:pPr lvl="1"/>
            <a:r>
              <a:rPr lang="zh-CN" altLang="en-US"/>
              <a:t>社区工作何尝不信创？</a:t>
            </a:r>
            <a:endParaRPr lang="zh-CN" altLang="en-US"/>
          </a:p>
          <a:p>
            <a:pPr lvl="1"/>
            <a:r>
              <a:rPr lang="zh-CN" altLang="en-US"/>
              <a:t>更何况还有对国产计算机和软件的热情！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异同：安同</a:t>
            </a:r>
            <a:r>
              <a:rPr lang="zh-CN" altLang="en-US"/>
              <a:t>与开源产业化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安同开源社区的视角与行动？</a:t>
            </a:r>
            <a:endParaRPr lang="zh-CN" altLang="en-US"/>
          </a:p>
          <a:p>
            <a:pPr lvl="1"/>
            <a:r>
              <a:rPr lang="zh-CN" altLang="en-US"/>
              <a:t>诚然，我们与在座各单位维护的社区有本质不同</a:t>
            </a:r>
            <a:endParaRPr lang="zh-CN" altLang="en-US"/>
          </a:p>
          <a:p>
            <a:pPr lvl="1"/>
            <a:r>
              <a:rPr lang="zh-CN" altLang="en-US"/>
              <a:t>诚然，也有质疑与不安</a:t>
            </a:r>
            <a:endParaRPr lang="zh-CN" altLang="en-US"/>
          </a:p>
          <a:p>
            <a:pPr lvl="0"/>
            <a:r>
              <a:rPr lang="zh-CN" altLang="en-US"/>
              <a:t>不忘“安于同学合作”</a:t>
            </a:r>
            <a:endParaRPr lang="zh-CN" altLang="en-US"/>
          </a:p>
          <a:p>
            <a:pPr lvl="1"/>
            <a:r>
              <a:rPr lang="zh-CN" altLang="en-US"/>
              <a:t>争取一切原则上允许的机会增进知识分享</a:t>
            </a:r>
            <a:endParaRPr lang="zh-CN" altLang="en-US"/>
          </a:p>
          <a:p>
            <a:pPr lvl="1"/>
            <a:r>
              <a:rPr lang="zh-CN" altLang="en-US"/>
              <a:t>在保持独立性的前提下积极参与产业活动</a:t>
            </a:r>
            <a:endParaRPr lang="zh-CN" altLang="en-US"/>
          </a:p>
          <a:p>
            <a:pPr lvl="1"/>
            <a:r>
              <a:rPr lang="zh-CN" altLang="en-US"/>
              <a:t>用社区的技术产品争取生存空间与话语权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安同：互助协作与共同进步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z="2800">
                <a:sym typeface="+mn-ea"/>
              </a:rPr>
              <a:t>社区与行业何苦成为“对立面”？</a:t>
            </a:r>
            <a:endParaRPr lang="zh-CN" altLang="en-US" sz="2800">
              <a:sym typeface="+mn-ea"/>
            </a:endParaRPr>
          </a:p>
          <a:p>
            <a:pPr lvl="1"/>
            <a:r>
              <a:rPr lang="zh-CN" altLang="en-US" sz="2395">
                <a:sym typeface="+mn-ea"/>
              </a:rPr>
              <a:t>求同存异，最大化社区力量与利益</a:t>
            </a:r>
            <a:endParaRPr lang="zh-CN" altLang="en-US" sz="2395"/>
          </a:p>
          <a:p>
            <a:pPr lvl="0"/>
            <a:r>
              <a:rPr lang="zh-CN" altLang="en-US"/>
              <a:t>各司其职，共享共进</a:t>
            </a:r>
            <a:endParaRPr lang="zh-CN" altLang="en-US"/>
          </a:p>
          <a:p>
            <a:pPr lvl="1"/>
            <a:r>
              <a:rPr lang="zh-CN" altLang="en-US"/>
              <a:t>社区：技术实验与开放参与的平台</a:t>
            </a:r>
            <a:endParaRPr lang="zh-CN" altLang="en-US"/>
          </a:p>
          <a:p>
            <a:pPr lvl="1"/>
            <a:r>
              <a:rPr lang="zh-CN" altLang="en-US"/>
              <a:t>企业：高效管理与可靠产出的场所</a:t>
            </a:r>
            <a:endParaRPr lang="zh-CN" altLang="en-US"/>
          </a:p>
          <a:p>
            <a:pPr lvl="0"/>
            <a:r>
              <a:rPr lang="zh-CN" altLang="en-US"/>
              <a:t>社区如何与行业协作？</a:t>
            </a:r>
            <a:endParaRPr lang="zh-CN" altLang="en-US"/>
          </a:p>
          <a:p>
            <a:pPr lvl="1"/>
            <a:r>
              <a:rPr lang="zh-CN" altLang="en-US" sz="2400"/>
              <a:t>社区的独特空间：开放透明而不失“安全”</a:t>
            </a:r>
            <a:endParaRPr lang="zh-CN" altLang="en-US" sz="2400"/>
          </a:p>
          <a:p>
            <a:pPr lvl="1"/>
            <a:r>
              <a:rPr lang="zh-CN" altLang="en-US" sz="2400"/>
              <a:t>相互监督与共进：坦诚对话与合作的空间</a:t>
            </a:r>
            <a:endParaRPr lang="zh-CN" altLang="en-US" sz="2400"/>
          </a:p>
          <a:p>
            <a:pPr lvl="1"/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IMG_254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3385" y="-1270"/>
            <a:ext cx="10693400" cy="71297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请相惜！草根社区的自白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社区与行业的独特性都不可多得</a:t>
            </a:r>
            <a:endParaRPr lang="zh-CN" altLang="en-US"/>
          </a:p>
          <a:p>
            <a:pPr lvl="1"/>
            <a:r>
              <a:rPr lang="zh-CN" altLang="en-US"/>
              <a:t>也都有各自的弱点，具体个人都可以朋友一场</a:t>
            </a:r>
            <a:endParaRPr lang="zh-CN" altLang="en-US"/>
          </a:p>
          <a:p>
            <a:pPr lvl="1"/>
            <a:r>
              <a:rPr lang="zh-CN" altLang="en-US"/>
              <a:t>因此，请珍惜彼此</a:t>
            </a:r>
            <a:endParaRPr lang="zh-CN" altLang="en-US"/>
          </a:p>
          <a:p>
            <a:pPr lvl="0"/>
            <a:r>
              <a:rPr lang="zh-CN" altLang="en-US"/>
              <a:t>安同开源社区将继续脚踏实地</a:t>
            </a:r>
            <a:endParaRPr lang="zh-CN" altLang="en-US"/>
          </a:p>
          <a:p>
            <a:pPr lvl="1"/>
            <a:r>
              <a:rPr lang="zh-CN" altLang="en-US"/>
              <a:t>定期组织“安同校园行”活动与社团、社区人物访谈</a:t>
            </a:r>
            <a:endParaRPr lang="zh-CN" altLang="en-US"/>
          </a:p>
          <a:p>
            <a:pPr lvl="2"/>
            <a:r>
              <a:rPr lang="zh-CN" altLang="en-US"/>
              <a:t>为他们争取宝贵的曝光时间、知识分享与实践机会</a:t>
            </a:r>
            <a:endParaRPr lang="zh-CN" altLang="en-US"/>
          </a:p>
          <a:p>
            <a:pPr lvl="1"/>
            <a:r>
              <a:rPr lang="zh-CN" altLang="en-US"/>
              <a:t>继续积极参与如“开源之夏”等面向学生的实习活动</a:t>
            </a:r>
            <a:endParaRPr lang="zh-CN" altLang="en-US"/>
          </a:p>
          <a:p>
            <a:pPr lvl="1"/>
            <a:r>
              <a:rPr lang="zh-CN" altLang="en-US"/>
              <a:t>持续推进技术革新</a:t>
            </a:r>
            <a:endParaRPr lang="zh-CN" altLang="en-US"/>
          </a:p>
          <a:p>
            <a:pPr lvl="2"/>
            <a:r>
              <a:rPr lang="zh-CN" altLang="en-US" sz="2000"/>
              <a:t>并始终不渝地</a:t>
            </a:r>
            <a:r>
              <a:rPr lang="zh-CN" altLang="en-US"/>
              <a:t>坚持独立与志愿原则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内容占位符 7" descr="aoscc-2024-jlu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270"/>
            <a:ext cx="11520170" cy="71285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多谢捧场！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起源：民间计算机爱好团体与社区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latin typeface="MiSans Medium" charset="-122"/>
                <a:ea typeface="MiSans Medium" charset="-122"/>
                <a:sym typeface="+mn-ea"/>
              </a:rPr>
              <a:t>计算机爱好群体出现的前提</a:t>
            </a:r>
            <a:endParaRPr lang="zh-CN" altLang="en-US">
              <a:latin typeface="MiSans Medium" charset="-122"/>
              <a:ea typeface="MiSans Medium" charset="-122"/>
              <a:sym typeface="+mn-ea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经济发展与市场多样化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2"/>
            <a:r>
              <a:rPr lang="zh-CN" altLang="en-US">
                <a:latin typeface="MiSans Medium" charset="-122"/>
                <a:ea typeface="MiSans Medium" charset="-122"/>
              </a:rPr>
              <a:t>个人计算机的普及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2"/>
            <a:r>
              <a:rPr lang="zh-CN" altLang="en-US">
                <a:latin typeface="MiSans Medium" charset="-122"/>
                <a:ea typeface="MiSans Medium" charset="-122"/>
              </a:rPr>
              <a:t>曾经的专业工具与当今的多用途多场景设备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“玩电脑”和折腾的方式日益丰富，性价比日益提高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互联网让跨域信息流通成为可能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0"/>
            <a:r>
              <a:rPr lang="zh-CN" altLang="en-US">
                <a:latin typeface="MiSans Medium" charset="-122"/>
                <a:ea typeface="MiSans Medium" charset="-122"/>
              </a:rPr>
              <a:t>民间团队与本地</a:t>
            </a:r>
            <a:r>
              <a:rPr lang="en-US" altLang="zh-CN">
                <a:latin typeface="MiSans Medium" charset="-122"/>
                <a:ea typeface="MiSans Medium" charset="-122"/>
              </a:rPr>
              <a:t>/</a:t>
            </a:r>
            <a:r>
              <a:rPr lang="zh-CN" altLang="en-US">
                <a:latin typeface="MiSans Medium" charset="-122"/>
                <a:ea typeface="MiSans Medium" charset="-122"/>
              </a:rPr>
              <a:t>校园社团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软件开发不再是政企的专利（计算机技术社会化）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技术成为爱好，爱好产生友谊</a:t>
            </a:r>
            <a:endParaRPr lang="zh-CN" altLang="en-US">
              <a:latin typeface="MiSans Medium" charset="-122"/>
              <a:ea typeface="MiSans Medium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起源：安同与社区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latin typeface="MiSans Medium" charset="-122"/>
                <a:ea typeface="MiSans Medium" charset="-122"/>
              </a:rPr>
              <a:t>安同开源社区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创立于</a:t>
            </a:r>
            <a:r>
              <a:rPr lang="en-US" altLang="zh-CN">
                <a:latin typeface="MiSans Medium" charset="-122"/>
                <a:ea typeface="MiSans Medium" charset="-122"/>
              </a:rPr>
              <a:t> 2011 </a:t>
            </a:r>
            <a:r>
              <a:rPr lang="zh-CN" altLang="en-US">
                <a:latin typeface="MiSans Medium" charset="-122"/>
                <a:ea typeface="MiSans Medium" charset="-122"/>
              </a:rPr>
              <a:t>年末的互联网社区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安同：安于同学合作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一切工作以志愿为原则，无资金运作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日常工作围绕安同</a:t>
            </a:r>
            <a:r>
              <a:rPr lang="en-US" altLang="zh-CN">
                <a:latin typeface="MiSans Medium" charset="-122"/>
                <a:ea typeface="MiSans Medium" charset="-122"/>
              </a:rPr>
              <a:t> OS </a:t>
            </a:r>
            <a:r>
              <a:rPr lang="zh-CN" altLang="en-US">
                <a:latin typeface="MiSans Medium" charset="-122"/>
                <a:ea typeface="MiSans Medium" charset="-122"/>
              </a:rPr>
              <a:t>的开发与维护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0"/>
            <a:r>
              <a:rPr lang="zh-CN" altLang="en-US">
                <a:latin typeface="MiSans Medium" charset="-122"/>
                <a:ea typeface="MiSans Medium" charset="-122"/>
              </a:rPr>
              <a:t>社区如何出现？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一时灵感（乔布斯与政治课）与计算机普及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先辈们的起源与启示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2"/>
            <a:r>
              <a:rPr lang="en-US" altLang="zh-CN">
                <a:latin typeface="MiSans Medium" charset="-122"/>
                <a:ea typeface="MiSans Medium" charset="-122"/>
              </a:rPr>
              <a:t>Magic Linux</a:t>
            </a:r>
            <a:r>
              <a:rPr lang="zh-CN" altLang="en-US">
                <a:latin typeface="MiSans Medium" charset="-122"/>
                <a:ea typeface="MiSans Medium" charset="-122"/>
              </a:rPr>
              <a:t>、</a:t>
            </a:r>
            <a:r>
              <a:rPr lang="en-US" altLang="zh-CN">
                <a:latin typeface="MiSans Medium" charset="-122"/>
                <a:ea typeface="MiSans Medium" charset="-122"/>
              </a:rPr>
              <a:t>Ubuntu</a:t>
            </a:r>
            <a:r>
              <a:rPr lang="zh-CN" altLang="en-US">
                <a:latin typeface="MiSans Medium" charset="-122"/>
                <a:ea typeface="MiSans Medium" charset="-122"/>
              </a:rPr>
              <a:t>、红旗</a:t>
            </a:r>
            <a:r>
              <a:rPr lang="en-US" altLang="zh-CN">
                <a:latin typeface="MiSans Medium" charset="-122"/>
                <a:ea typeface="MiSans Medium" charset="-122"/>
              </a:rPr>
              <a:t> Linux</a:t>
            </a:r>
            <a:r>
              <a:rPr lang="zh-CN" altLang="en-US">
                <a:latin typeface="MiSans Medium" charset="-122"/>
                <a:ea typeface="MiSans Medium" charset="-122"/>
              </a:rPr>
              <a:t>、</a:t>
            </a:r>
            <a:r>
              <a:rPr lang="en-US" altLang="zh-CN">
                <a:latin typeface="MiSans Medium" charset="-122"/>
                <a:ea typeface="MiSans Medium" charset="-122"/>
              </a:rPr>
              <a:t>Deepin ……</a:t>
            </a:r>
            <a:endParaRPr lang="en-US" altLang="zh-CN">
              <a:latin typeface="MiSans Medium" charset="-122"/>
              <a:ea typeface="MiSans Medium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产出：安同开源社区作品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>
                <a:latin typeface="MiSans Medium" charset="-122"/>
                <a:ea typeface="MiSans Medium" charset="-122"/>
              </a:rPr>
              <a:t>安同</a:t>
            </a:r>
            <a:r>
              <a:rPr lang="en-US" altLang="zh-CN">
                <a:latin typeface="MiSans Medium" charset="-122"/>
                <a:ea typeface="MiSans Medium" charset="-122"/>
              </a:rPr>
              <a:t> OS (AOSC OS)</a:t>
            </a:r>
            <a:endParaRPr lang="en-US" altLang="zh-CN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多架构桌面操作系统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支持</a:t>
            </a:r>
            <a:r>
              <a:rPr lang="en-US" altLang="zh-CN">
                <a:latin typeface="MiSans Medium" charset="-122"/>
                <a:ea typeface="MiSans Medium" charset="-122"/>
              </a:rPr>
              <a:t> x86</a:t>
            </a:r>
            <a:r>
              <a:rPr lang="zh-CN" altLang="en-US">
                <a:latin typeface="MiSans Medium" charset="-122"/>
                <a:ea typeface="MiSans Medium" charset="-122"/>
              </a:rPr>
              <a:t>、</a:t>
            </a:r>
            <a:r>
              <a:rPr lang="en-US" altLang="zh-CN">
                <a:latin typeface="MiSans Medium" charset="-122"/>
                <a:ea typeface="MiSans Medium" charset="-122"/>
              </a:rPr>
              <a:t>ARM </a:t>
            </a:r>
            <a:r>
              <a:rPr lang="zh-CN" altLang="en-US">
                <a:latin typeface="MiSans Medium" charset="-122"/>
                <a:ea typeface="MiSans Medium" charset="-122"/>
              </a:rPr>
              <a:t>与龙架构等</a:t>
            </a:r>
            <a:r>
              <a:rPr lang="en-US" altLang="zh-CN">
                <a:latin typeface="MiSans Medium" charset="-122"/>
                <a:ea typeface="MiSans Medium" charset="-122"/>
              </a:rPr>
              <a:t> 7 </a:t>
            </a:r>
            <a:r>
              <a:rPr lang="zh-CN" altLang="en-US">
                <a:latin typeface="MiSans Medium" charset="-122"/>
                <a:ea typeface="MiSans Medium" charset="-122"/>
              </a:rPr>
              <a:t>个处理器架构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0"/>
            <a:r>
              <a:rPr lang="zh-CN" altLang="en-US">
                <a:latin typeface="MiSans Medium" charset="-122"/>
                <a:ea typeface="MiSans Medium" charset="-122"/>
              </a:rPr>
              <a:t>周边工作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系统扩展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2"/>
            <a:r>
              <a:rPr lang="en-US" altLang="zh-CN">
                <a:latin typeface="MiSans Medium" charset="-122"/>
                <a:ea typeface="MiSans Medium" charset="-122"/>
              </a:rPr>
              <a:t>libLoL </a:t>
            </a:r>
            <a:r>
              <a:rPr lang="zh-CN" altLang="en-US">
                <a:latin typeface="MiSans Medium" charset="-122"/>
                <a:ea typeface="MiSans Medium" charset="-122"/>
              </a:rPr>
              <a:t>龙架构旧世界兼容性运行时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2"/>
            <a:r>
              <a:rPr lang="en-US" altLang="zh-CN">
                <a:latin typeface="MiSans Medium" charset="-122"/>
                <a:ea typeface="MiSans Medium" charset="-122"/>
              </a:rPr>
              <a:t>oma </a:t>
            </a:r>
            <a:r>
              <a:rPr lang="zh-CN" altLang="en-US">
                <a:latin typeface="MiSans Medium" charset="-122"/>
                <a:ea typeface="MiSans Medium" charset="-122"/>
              </a:rPr>
              <a:t>小熊猫包管理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2"/>
            <a:r>
              <a:rPr lang="en-US" altLang="zh-CN">
                <a:latin typeface="MiSans Medium" charset="-122"/>
                <a:ea typeface="MiSans Medium" charset="-122"/>
              </a:rPr>
              <a:t>Autobuild</a:t>
            </a:r>
            <a:r>
              <a:rPr lang="zh-CN" altLang="en-US">
                <a:latin typeface="MiSans Medium" charset="-122"/>
                <a:ea typeface="MiSans Medium" charset="-122"/>
              </a:rPr>
              <a:t>、</a:t>
            </a:r>
            <a:r>
              <a:rPr lang="en-US" altLang="zh-CN">
                <a:latin typeface="MiSans Medium" charset="-122"/>
                <a:ea typeface="MiSans Medium" charset="-122"/>
              </a:rPr>
              <a:t>Ciel</a:t>
            </a:r>
            <a:r>
              <a:rPr lang="zh-CN" altLang="en-US">
                <a:latin typeface="MiSans Medium" charset="-122"/>
                <a:ea typeface="MiSans Medium" charset="-122"/>
              </a:rPr>
              <a:t>、</a:t>
            </a:r>
            <a:r>
              <a:rPr lang="en-US" altLang="zh-CN">
                <a:latin typeface="MiSans Medium" charset="-122"/>
                <a:ea typeface="MiSans Medium" charset="-122"/>
              </a:rPr>
              <a:t>BuildIt! </a:t>
            </a:r>
            <a:r>
              <a:rPr lang="zh-CN" altLang="en-US">
                <a:latin typeface="MiSans Medium" charset="-122"/>
                <a:ea typeface="MiSans Medium" charset="-122"/>
              </a:rPr>
              <a:t>与</a:t>
            </a:r>
            <a:r>
              <a:rPr lang="en-US" altLang="zh-CN">
                <a:latin typeface="MiSans Medium" charset="-122"/>
                <a:ea typeface="MiSans Medium" charset="-122"/>
              </a:rPr>
              <a:t> ShipIt! </a:t>
            </a:r>
            <a:r>
              <a:rPr lang="zh-CN" altLang="en-US">
                <a:latin typeface="MiSans Medium" charset="-122"/>
                <a:ea typeface="MiSans Medium" charset="-122"/>
              </a:rPr>
              <a:t>等（半）自动化框架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本地化、外宣与企业关系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endParaRPr lang="zh-CN" altLang="en-US">
              <a:latin typeface="MiSans Medium" charset="-122"/>
              <a:ea typeface="MiSans Medium" charset="-122"/>
            </a:endParaRPr>
          </a:p>
        </p:txBody>
      </p:sp>
      <p:pic>
        <p:nvPicPr>
          <p:cNvPr id="5" name="图片 4" descr="aosc-os-kinfocenter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20355" y="215265"/>
            <a:ext cx="3159125" cy="3159125"/>
          </a:xfrm>
          <a:prstGeom prst="rect">
            <a:avLst/>
          </a:prstGeom>
          <a:effectLst>
            <a:outerShdw blurRad="1651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价值：用爱发电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请不要低估爱好的力量！</a:t>
            </a:r>
            <a:endParaRPr lang="zh-CN" altLang="en-US"/>
          </a:p>
          <a:p>
            <a:pPr lvl="1"/>
            <a:r>
              <a:rPr lang="zh-CN" altLang="en-US"/>
              <a:t>数十人不计回报投入社区的各项工作</a:t>
            </a:r>
            <a:endParaRPr lang="zh-CN" altLang="en-US"/>
          </a:p>
          <a:p>
            <a:pPr lvl="1"/>
            <a:r>
              <a:rPr lang="zh-CN" altLang="en-US"/>
              <a:t>安同开源社区在各种意义上符合“根社区”的定义</a:t>
            </a:r>
            <a:endParaRPr lang="zh-CN" altLang="en-US"/>
          </a:p>
          <a:p>
            <a:pPr lvl="2"/>
            <a:r>
              <a:rPr lang="zh-CN" altLang="en-US" sz="2000"/>
              <a:t>安同</a:t>
            </a:r>
            <a:r>
              <a:rPr lang="en-US" altLang="zh-CN" sz="2000"/>
              <a:t> OS </a:t>
            </a:r>
            <a:r>
              <a:rPr lang="zh-CN" altLang="en-US" sz="2000"/>
              <a:t>亦为十足的</a:t>
            </a:r>
            <a:r>
              <a:rPr lang="zh-CN" altLang="en-US"/>
              <a:t>“根发行版”</a:t>
            </a:r>
            <a:endParaRPr lang="zh-CN" altLang="en-US"/>
          </a:p>
          <a:p>
            <a:pPr lvl="2"/>
            <a:r>
              <a:rPr lang="zh-CN" altLang="en-US"/>
              <a:t>在数年间持续维护支持多架构的独立</a:t>
            </a:r>
            <a:r>
              <a:rPr lang="en-US" altLang="zh-CN"/>
              <a:t> Linux </a:t>
            </a:r>
            <a:r>
              <a:rPr lang="zh-CN" altLang="en-US"/>
              <a:t>发行版</a:t>
            </a:r>
            <a:endParaRPr lang="zh-CN" altLang="en-US"/>
          </a:p>
          <a:p>
            <a:pPr lvl="0"/>
            <a:r>
              <a:rPr lang="zh-CN" altLang="en-US"/>
              <a:t>我们的产出支持着产业发展！</a:t>
            </a:r>
            <a:endParaRPr lang="zh-CN" altLang="en-US"/>
          </a:p>
          <a:p>
            <a:pPr lvl="1"/>
            <a:r>
              <a:rPr lang="zh-CN" altLang="en-US"/>
              <a:t>企业参考、集成和引用社区项目与代码（如</a:t>
            </a:r>
            <a:r>
              <a:rPr lang="en-US" altLang="zh-CN"/>
              <a:t> libLoL</a:t>
            </a:r>
            <a:r>
              <a:rPr lang="zh-CN" altLang="en-US"/>
              <a:t>）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上游代码与</a:t>
            </a:r>
            <a:r>
              <a:rPr lang="zh-CN" altLang="en-US"/>
              <a:t>本地化工作惠及多个系统界面和项目</a:t>
            </a:r>
            <a:endParaRPr lang="zh-CN" altLang="en-US"/>
          </a:p>
          <a:p>
            <a:pPr lvl="1"/>
            <a:r>
              <a:rPr lang="zh-CN" altLang="en-US"/>
              <a:t>开放参与破除信息壁垒、吸引爱好者关注与贡献</a:t>
            </a:r>
            <a:endParaRPr lang="zh-CN" altLang="en-US"/>
          </a:p>
          <a:p>
            <a:pPr lvl="1"/>
            <a:r>
              <a:rPr lang="zh-CN" altLang="en-US"/>
              <a:t>民间社区是技术实验、验证与积累的理想场所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Day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719455"/>
            <a:ext cx="11518900" cy="5436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寻我：沉浮、生存与无奈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latin typeface="MiSans Medium" charset="-122"/>
                <a:ea typeface="MiSans Medium" charset="-122"/>
              </a:rPr>
              <a:t>社区的生存主要仰赖于管理与运营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各种意义上说都相当昂贵（因而珍贵）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大量的时间、大量的精力与大量的金钱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0"/>
            <a:r>
              <a:rPr lang="zh-CN" altLang="en-US">
                <a:latin typeface="MiSans Medium" charset="-122"/>
                <a:ea typeface="MiSans Medium" charset="-122"/>
              </a:rPr>
              <a:t>脆弱的团体组织，消亡的原因多如牛毛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个人原因：心累（所谓</a:t>
            </a:r>
            <a:r>
              <a:rPr lang="en-US" altLang="zh-CN">
                <a:latin typeface="MiSans Medium" charset="-122"/>
                <a:ea typeface="MiSans Medium" charset="-122"/>
              </a:rPr>
              <a:t> Burn Out</a:t>
            </a:r>
            <a:r>
              <a:rPr lang="zh-CN" altLang="en-US">
                <a:latin typeface="MiSans Medium" charset="-122"/>
                <a:ea typeface="MiSans Medium" charset="-122"/>
              </a:rPr>
              <a:t>）与关系破裂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现实生活：时间与经济上的不足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回馈不足：经济与社会意义上的回报不对等</a:t>
            </a:r>
            <a:endParaRPr lang="zh-CN" altLang="en-US">
              <a:latin typeface="MiSans Medium" charset="-122"/>
              <a:ea typeface="MiSans Medium" charset="-122"/>
            </a:endParaRPr>
          </a:p>
          <a:p>
            <a:pPr lvl="1"/>
            <a:r>
              <a:rPr lang="zh-CN" altLang="en-US">
                <a:latin typeface="MiSans Medium" charset="-122"/>
                <a:ea typeface="MiSans Medium" charset="-122"/>
              </a:rPr>
              <a:t>体制脆弱：无实体、无资金、（几乎）无话语权</a:t>
            </a:r>
            <a:endParaRPr lang="zh-CN" altLang="en-US">
              <a:latin typeface="MiSans Medium" charset="-122"/>
              <a:ea typeface="MiSans Medium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轮回：体制、社会与再次体制化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从历史上说，我国计算机技术发展轮回上升</a:t>
            </a:r>
            <a:endParaRPr lang="zh-CN" altLang="en-US"/>
          </a:p>
          <a:p>
            <a:pPr lvl="1"/>
            <a:r>
              <a:rPr lang="zh-CN" altLang="en-US"/>
              <a:t>体制化</a:t>
            </a:r>
            <a:r>
              <a:rPr lang="en-US" altLang="zh-CN"/>
              <a:t> v1</a:t>
            </a:r>
            <a:r>
              <a:rPr lang="zh-CN" altLang="en-US"/>
              <a:t>（至约</a:t>
            </a:r>
            <a:r>
              <a:rPr lang="en-US" altLang="zh-CN"/>
              <a:t> 2000 </a:t>
            </a:r>
            <a:r>
              <a:rPr lang="zh-CN" altLang="en-US"/>
              <a:t>年）</a:t>
            </a:r>
            <a:endParaRPr lang="en-US" altLang="zh-CN"/>
          </a:p>
          <a:p>
            <a:pPr lvl="2"/>
            <a:r>
              <a:rPr lang="zh-CN" altLang="en-US"/>
              <a:t>受限于物质与信息流通的集中发展</a:t>
            </a:r>
            <a:endParaRPr lang="zh-CN" altLang="en-US"/>
          </a:p>
          <a:p>
            <a:pPr lvl="1"/>
            <a:r>
              <a:rPr lang="zh-CN" altLang="en-US"/>
              <a:t>社会化</a:t>
            </a:r>
            <a:r>
              <a:rPr lang="en-US" altLang="zh-CN"/>
              <a:t> v1</a:t>
            </a:r>
            <a:r>
              <a:rPr lang="zh-CN" altLang="en-US"/>
              <a:t>（</a:t>
            </a:r>
            <a:r>
              <a:rPr lang="en-US" altLang="zh-CN"/>
              <a:t>2000 - 2015 </a:t>
            </a:r>
            <a:r>
              <a:rPr lang="zh-CN" altLang="en-US"/>
              <a:t>年）</a:t>
            </a:r>
            <a:endParaRPr lang="en-US" altLang="zh-CN"/>
          </a:p>
          <a:p>
            <a:pPr lvl="2"/>
            <a:r>
              <a:rPr lang="zh-CN" altLang="en-US"/>
              <a:t>计算机与计算机知识普及引爆的社会性参与</a:t>
            </a:r>
            <a:endParaRPr lang="zh-CN" altLang="en-US"/>
          </a:p>
          <a:p>
            <a:pPr lvl="2"/>
            <a:r>
              <a:rPr lang="zh-CN" altLang="en-US"/>
              <a:t>专业化与产业及市场化的探索（从</a:t>
            </a:r>
            <a:r>
              <a:rPr lang="en-US" altLang="zh-CN"/>
              <a:t> Hiweed </a:t>
            </a:r>
            <a:r>
              <a:rPr lang="zh-CN" altLang="en-US"/>
              <a:t>到</a:t>
            </a:r>
            <a:r>
              <a:rPr lang="en-US" altLang="zh-CN"/>
              <a:t> Deepin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 sz="2400"/>
              <a:t>体制化</a:t>
            </a:r>
            <a:r>
              <a:rPr lang="en-US" altLang="zh-CN" sz="2400"/>
              <a:t> v2</a:t>
            </a:r>
            <a:r>
              <a:rPr lang="zh-CN" altLang="en-US" sz="2400"/>
              <a:t>（</a:t>
            </a:r>
            <a:r>
              <a:rPr lang="en-US" altLang="zh-CN" sz="2400"/>
              <a:t>2015 </a:t>
            </a:r>
            <a:r>
              <a:rPr lang="zh-CN" altLang="en-US" sz="2400"/>
              <a:t>年至今）</a:t>
            </a:r>
            <a:endParaRPr lang="en-US" altLang="zh-CN" sz="2400"/>
          </a:p>
          <a:p>
            <a:pPr lvl="2"/>
            <a:r>
              <a:rPr lang="zh-CN" altLang="en-US" sz="2000"/>
              <a:t>经济发展与国际关系带来的新的体制化需求</a:t>
            </a:r>
            <a:endParaRPr lang="zh-CN" altLang="en-US" sz="2000"/>
          </a:p>
          <a:p>
            <a:pPr lvl="2"/>
            <a:r>
              <a:rPr lang="zh-CN" altLang="en-US" sz="2000"/>
              <a:t>国产软硬件再次成为国家体制集中支持的对象（信创）</a:t>
            </a:r>
            <a:endParaRPr lang="zh-CN" altLang="en-US" sz="2000"/>
          </a:p>
          <a:p>
            <a:pPr lvl="3"/>
            <a:r>
              <a:rPr lang="zh-CN" altLang="en-US" sz="1800"/>
              <a:t>从</a:t>
            </a:r>
            <a:r>
              <a:rPr lang="en-US" altLang="zh-CN" sz="1800"/>
              <a:t> Hiweed </a:t>
            </a:r>
            <a:r>
              <a:rPr lang="zh-CN" altLang="en-US" sz="1800"/>
              <a:t>到</a:t>
            </a:r>
            <a:r>
              <a:rPr lang="en-US" altLang="zh-CN" sz="1800"/>
              <a:t> Deepin </a:t>
            </a:r>
            <a:r>
              <a:rPr lang="zh-CN" altLang="en-US" sz="1800"/>
              <a:t>再到</a:t>
            </a:r>
            <a:r>
              <a:rPr lang="en-US" altLang="zh-CN" sz="1800"/>
              <a:t> UOS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变天：开源产业化是晴是雨？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开源与现实</a:t>
            </a:r>
            <a:endParaRPr lang="zh-CN" altLang="en-US"/>
          </a:p>
          <a:p>
            <a:pPr lvl="1"/>
            <a:r>
              <a:rPr lang="zh-CN" altLang="en-US"/>
              <a:t>产业化与人才招聘带来新的就业机会</a:t>
            </a:r>
            <a:endParaRPr lang="zh-CN" altLang="en-US"/>
          </a:p>
          <a:p>
            <a:pPr lvl="1"/>
            <a:r>
              <a:rPr lang="zh-CN" altLang="en-US"/>
              <a:t>“集中力量办大事”的价值</a:t>
            </a:r>
            <a:endParaRPr lang="zh-CN" altLang="en-US"/>
          </a:p>
          <a:p>
            <a:pPr lvl="0"/>
            <a:r>
              <a:rPr lang="zh-CN" altLang="en-US"/>
              <a:t>知识与资源积累</a:t>
            </a:r>
            <a:endParaRPr lang="zh-CN" altLang="en-US"/>
          </a:p>
          <a:p>
            <a:pPr lvl="1"/>
            <a:r>
              <a:rPr lang="zh-CN" altLang="en-US"/>
              <a:t>当今的工作将为我们的后辈争取空间</a:t>
            </a:r>
            <a:endParaRPr lang="zh-CN" altLang="en-US"/>
          </a:p>
          <a:p>
            <a:pPr lvl="1"/>
            <a:r>
              <a:rPr lang="zh-CN" altLang="en-US"/>
              <a:t>技术与话语权同等重要！</a:t>
            </a:r>
            <a:endParaRPr lang="zh-CN" altLang="en-US"/>
          </a:p>
          <a:p>
            <a:pPr lvl="0"/>
            <a:r>
              <a:rPr lang="zh-CN" altLang="en-US"/>
              <a:t>话语权问题</a:t>
            </a:r>
            <a:endParaRPr lang="zh-CN" altLang="en-US"/>
          </a:p>
          <a:p>
            <a:pPr lvl="1"/>
            <a:r>
              <a:rPr lang="zh-CN" altLang="en-US"/>
              <a:t>谁才能代表社区（“分清敌我”的必要性）？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1680</Words>
  <Application>WPS 演示</Application>
  <PresentationFormat>自定义</PresentationFormat>
  <Paragraphs>139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MiSans</vt:lpstr>
      <vt:lpstr>MiSans Demibold</vt:lpstr>
      <vt:lpstr>DejaVu Sans</vt:lpstr>
      <vt:lpstr>MiSans Medium</vt:lpstr>
      <vt:lpstr>MiSans Normal</vt:lpstr>
      <vt:lpstr>Open Sans</vt:lpstr>
      <vt:lpstr>微软雅黑</vt:lpstr>
      <vt:lpstr>方正黑体_GBK</vt:lpstr>
      <vt:lpstr>宋体</vt:lpstr>
      <vt:lpstr>Arial Unicode MS</vt:lpstr>
      <vt:lpstr>等线</vt:lpstr>
      <vt:lpstr>East Syriac Adiabene</vt:lpstr>
      <vt:lpstr>方正书宋_GBK</vt:lpstr>
      <vt:lpstr>Symbol Neu</vt:lpstr>
      <vt:lpstr>Office 主题​​</vt:lpstr>
      <vt:lpstr>一个草根社区的自白</vt:lpstr>
      <vt:lpstr>起源：民间计算机爱好团体与社区</vt:lpstr>
      <vt:lpstr>起源：安同与社区</vt:lpstr>
      <vt:lpstr>产出：安同开源社区作品</vt:lpstr>
      <vt:lpstr>价值：用爱发电</vt:lpstr>
      <vt:lpstr>PowerPoint 演示文稿</vt:lpstr>
      <vt:lpstr>寻我：沉浮、生存与无奈</vt:lpstr>
      <vt:lpstr>轮回：体制、社会与再次体制化</vt:lpstr>
      <vt:lpstr>变天：开源产业化是晴是雨？</vt:lpstr>
      <vt:lpstr>信创：群众路线与再释义</vt:lpstr>
      <vt:lpstr>异同：安同与开源产业化</vt:lpstr>
      <vt:lpstr>安同：互助协作与共同进步</vt:lpstr>
      <vt:lpstr>PowerPoint 演示文稿</vt:lpstr>
      <vt:lpstr>请相惜！草根社区的自白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Ciel 与自动化： RPC 和 GitHub Workflows</dc:title>
  <dc:creator>Cyan Young</dc:creator>
  <cp:lastModifiedBy>mingcongbai</cp:lastModifiedBy>
  <cp:revision>193</cp:revision>
  <dcterms:created xsi:type="dcterms:W3CDTF">2024-05-25T05:23:22Z</dcterms:created>
  <dcterms:modified xsi:type="dcterms:W3CDTF">2024-05-25T05:23:22Z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2052-11.8.2.1132</vt:lpwstr>
  </property>
</Properties>
</file>