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70" r:id="rId8"/>
    <p:sldId id="262" r:id="rId9"/>
    <p:sldId id="269" r:id="rId10"/>
    <p:sldId id="271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4" r:id="rId20"/>
    <p:sldId id="275" r:id="rId21"/>
    <p:sldId id="277" r:id="rId22"/>
    <p:sldId id="272" r:id="rId23"/>
    <p:sldId id="285" r:id="rId24"/>
    <p:sldId id="278" r:id="rId25"/>
    <p:sldId id="279" r:id="rId26"/>
    <p:sldId id="280" r:id="rId27"/>
    <p:sldId id="281" r:id="rId28"/>
    <p:sldId id="282" r:id="rId29"/>
    <p:sldId id="284" r:id="rId30"/>
    <p:sldId id="283" r:id="rId31"/>
  </p:sldIdLst>
  <p:sldSz cx="115204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B1A2A6B-FB37-4C90-9226-CFE04684A4D9}">
          <p14:sldIdLst>
            <p14:sldId id="256"/>
          </p14:sldIdLst>
        </p14:section>
        <p14:section name="塞爆" id="{EEC9AC0D-FC0C-4DC5-9C26-A07D3E25CDD6}">
          <p14:sldIdLst>
            <p14:sldId id="257"/>
            <p14:sldId id="258"/>
            <p14:sldId id="261"/>
            <p14:sldId id="259"/>
            <p14:sldId id="260"/>
            <p14:sldId id="270"/>
            <p14:sldId id="262"/>
            <p14:sldId id="269"/>
            <p14:sldId id="271"/>
            <p14:sldId id="276"/>
            <p14:sldId id="263"/>
            <p14:sldId id="264"/>
            <p14:sldId id="265"/>
            <p14:sldId id="266"/>
            <p14:sldId id="267"/>
            <p14:sldId id="268"/>
            <p14:sldId id="273"/>
            <p14:sldId id="274"/>
            <p14:sldId id="275"/>
            <p14:sldId id="277"/>
            <p14:sldId id="272"/>
            <p14:sldId id="285"/>
            <p14:sldId id="278"/>
            <p14:sldId id="279"/>
            <p14:sldId id="280"/>
            <p14:sldId id="281"/>
            <p14:sldId id="282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EC"/>
    <a:srgbClr val="F5D3CF"/>
    <a:srgbClr val="CA463A"/>
    <a:srgbClr val="F1C7C1"/>
    <a:srgbClr val="C9C1BF"/>
    <a:srgbClr val="898989"/>
    <a:srgbClr val="2A3135"/>
    <a:srgbClr val="C54439"/>
    <a:srgbClr val="5E6263"/>
    <a:srgbClr val="1B2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D35BD-28FF-47EC-BD7B-A0757D206365}" v="165" dt="2024-07-09T10:02:35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7" autoAdjust="0"/>
    <p:restoredTop sz="86400" autoAdjust="0"/>
  </p:normalViewPr>
  <p:slideViewPr>
    <p:cSldViewPr>
      <p:cViewPr varScale="1">
        <p:scale>
          <a:sx n="71" d="100"/>
          <a:sy n="71" d="100"/>
        </p:scale>
        <p:origin x="462" y="42"/>
      </p:cViewPr>
      <p:guideLst/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欢迎来到 </a:t>
            </a:r>
            <a:r>
              <a:rPr lang="en-US" altLang="zh-CN" dirty="0"/>
              <a:t>AOSCC 2025</a:t>
            </a:r>
            <a:r>
              <a:rPr lang="zh-CN" altLang="en-US" dirty="0"/>
              <a:t>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43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 </a:t>
            </a:r>
            <a:r>
              <a:rPr lang="en-US" altLang="zh-CN" dirty="0"/>
              <a:t>Fedora </a:t>
            </a:r>
            <a:r>
              <a:rPr lang="zh-CN" altLang="en-US" dirty="0"/>
              <a:t>采用的方案？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52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对于龙架构，还可以衍生出 </a:t>
            </a:r>
            <a:r>
              <a:rPr lang="en-US" altLang="zh-CN" dirty="0" err="1"/>
              <a:t>desktop+latx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9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而且由于 </a:t>
            </a:r>
            <a:r>
              <a:rPr lang="en-US" altLang="zh-CN" dirty="0" err="1"/>
              <a:t>OverlayFS</a:t>
            </a:r>
            <a:r>
              <a:rPr lang="en-US" altLang="zh-CN" dirty="0"/>
              <a:t> </a:t>
            </a:r>
            <a:r>
              <a:rPr lang="zh-CN" altLang="en-US" dirty="0"/>
              <a:t>的特性，根本不允许在挂载期间 </a:t>
            </a:r>
            <a:r>
              <a:rPr lang="en-US" altLang="zh-CN" dirty="0" err="1"/>
              <a:t>lowerdir</a:t>
            </a:r>
            <a:r>
              <a:rPr lang="en-US" altLang="zh-CN" dirty="0"/>
              <a:t> </a:t>
            </a:r>
            <a:r>
              <a:rPr lang="zh-CN" altLang="en-US" dirty="0"/>
              <a:t>发生改变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0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 baseline="0">
                <a:gradFill>
                  <a:gsLst>
                    <a:gs pos="0">
                      <a:srgbClr val="420A0A"/>
                    </a:gs>
                    <a:gs pos="100000">
                      <a:srgbClr val="672727"/>
                    </a:gs>
                  </a:gsLst>
                  <a:lin ang="5400000" scaled="1"/>
                </a:gradFill>
                <a:latin typeface="+mj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 baseline="0">
                <a:solidFill>
                  <a:srgbClr val="5E6263"/>
                </a:solidFill>
                <a:latin typeface="+mj-lt"/>
                <a:ea typeface="+mj-ea"/>
              </a:defRPr>
            </a:lvl1pPr>
          </a:lstStyle>
          <a:p>
            <a:fld id="{3C8BA057-24B4-4F7D-8797-4FCDAD2FC515}" type="datetime1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 baseline="0">
                <a:solidFill>
                  <a:srgbClr val="5E6263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 baseline="0">
                <a:solidFill>
                  <a:srgbClr val="5E626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</a:p>
        </p:txBody>
      </p:sp>
      <p:sp>
        <p:nvSpPr>
          <p:cNvPr id="25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 baseline="0">
                <a:solidFill>
                  <a:srgbClr val="5E626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900000" y="1257632"/>
            <a:ext cx="6498654" cy="720090"/>
            <a:chOff x="2053087" y="1201546"/>
            <a:chExt cx="595079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4000" baseline="0" dirty="0">
                  <a:solidFill>
                    <a:srgbClr val="2A3135"/>
                  </a:solidFill>
                  <a:latin typeface="+mj-lt"/>
                  <a:ea typeface="+mj-ea"/>
                  <a:cs typeface="Open Sans" pitchFamily="2" charset="0"/>
                </a:rPr>
                <a:t>AOSCC 2024</a:t>
              </a: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5304796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44760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baseline="0" dirty="0">
                  <a:solidFill>
                    <a:srgbClr val="CA463A"/>
                  </a:solidFill>
                  <a:latin typeface="+mj-lt"/>
                  <a:ea typeface="+mj-ea"/>
                </a:rPr>
                <a:t>欢迎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93716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aseline="0" dirty="0">
                <a:latin typeface="+mj-lt"/>
                <a:ea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 baseline="0">
                <a:latin typeface="+mj-lt"/>
                <a:ea typeface="+mj-ea"/>
              </a:defRPr>
            </a:lvl1pPr>
            <a:lvl2pPr marL="899795" indent="-360045">
              <a:lnSpc>
                <a:spcPct val="120000"/>
              </a:lnSpc>
              <a:defRPr sz="2400" baseline="0">
                <a:latin typeface="+mj-lt"/>
                <a:ea typeface="+mj-ea"/>
              </a:defRPr>
            </a:lvl2pPr>
            <a:lvl3pPr marL="1259840">
              <a:lnSpc>
                <a:spcPct val="120000"/>
              </a:lnSpc>
              <a:defRPr sz="2000" baseline="0">
                <a:latin typeface="+mj-lt"/>
                <a:ea typeface="+mj-ea"/>
              </a:defRPr>
            </a:lvl3pPr>
            <a:lvl4pPr>
              <a:lnSpc>
                <a:spcPct val="120000"/>
              </a:lnSpc>
              <a:defRPr sz="1800" baseline="0">
                <a:latin typeface="+mj-lt"/>
                <a:ea typeface="+mj-ea"/>
              </a:defRPr>
            </a:lvl4pPr>
            <a:lvl5pPr>
              <a:lnSpc>
                <a:spcPct val="120000"/>
              </a:lnSpc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66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  <a:ea typeface="+mj-ea"/>
              </a:defRPr>
            </a:lvl1pPr>
            <a:lvl2pPr>
              <a:defRPr baseline="0">
                <a:latin typeface="+mj-lt"/>
                <a:ea typeface="+mj-ea"/>
              </a:defRPr>
            </a:lvl2pPr>
            <a:lvl3pPr>
              <a:defRPr baseline="0">
                <a:latin typeface="+mj-lt"/>
                <a:ea typeface="+mj-ea"/>
              </a:defRPr>
            </a:lvl3pPr>
            <a:lvl4pPr>
              <a:defRPr baseline="0">
                <a:latin typeface="+mj-lt"/>
                <a:ea typeface="+mj-ea"/>
              </a:defRPr>
            </a:lvl4pPr>
            <a:lvl5pPr>
              <a:defRPr baseline="0">
                <a:latin typeface="+mj-lt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  <a:ea typeface="+mj-ea"/>
              </a:defRPr>
            </a:lvl1pPr>
            <a:lvl2pPr>
              <a:defRPr baseline="0">
                <a:latin typeface="+mj-lt"/>
                <a:ea typeface="+mj-ea"/>
              </a:defRPr>
            </a:lvl2pPr>
            <a:lvl3pPr>
              <a:defRPr baseline="0">
                <a:latin typeface="+mj-lt"/>
                <a:ea typeface="+mj-ea"/>
              </a:defRPr>
            </a:lvl3pPr>
            <a:lvl4pPr>
              <a:defRPr baseline="0">
                <a:latin typeface="+mj-lt"/>
                <a:ea typeface="+mj-ea"/>
              </a:defRPr>
            </a:lvl4pPr>
            <a:lvl5pPr>
              <a:defRPr baseline="0">
                <a:latin typeface="+mj-lt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baseline="0" smtClean="0">
                <a:latin typeface="+mj-lt"/>
                <a:ea typeface="+mj-ea"/>
              </a:rPr>
              <a:t>2024/7/13</a:t>
            </a:fld>
            <a:endParaRPr lang="zh-CN" altLang="en-US" baseline="0">
              <a:latin typeface="+mj-lt"/>
              <a:ea typeface="+mj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A98BD-8870-A62C-4438-F6845879FB92}"/>
              </a:ext>
            </a:extLst>
          </p:cNvPr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baseline="0" smtClean="0">
                <a:latin typeface="+mj-lt"/>
                <a:ea typeface="+mj-ea"/>
              </a:rPr>
              <a:t>2024/7/13</a:t>
            </a:fld>
            <a:endParaRPr lang="zh-CN" altLang="en-US" baseline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562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4A2AC24-5F4B-3C2F-053A-261CBB756495}"/>
              </a:ext>
            </a:extLst>
          </p:cNvPr>
          <p:cNvSpPr txBox="1">
            <a:spLocks/>
          </p:cNvSpPr>
          <p:nvPr/>
        </p:nvSpPr>
        <p:spPr>
          <a:xfrm>
            <a:off x="522862" y="378817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aseline="0" dirty="0">
                <a:solidFill>
                  <a:srgbClr val="CA463A"/>
                </a:solidFill>
                <a:latin typeface="+mj-lt"/>
                <a:ea typeface="+mj-ea"/>
                <a:cs typeface="MiSans Demibold" pitchFamily="2" charset="-122"/>
              </a:rPr>
              <a:t>“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9" y="1206607"/>
            <a:ext cx="4824536" cy="4103761"/>
          </a:xfrm>
        </p:spPr>
        <p:txBody>
          <a:bodyPr anchor="t">
            <a:normAutofit/>
          </a:bodyPr>
          <a:lstStyle>
            <a:lvl1pPr marL="71755" indent="0">
              <a:buNone/>
              <a:defRPr sz="4200" baseline="0">
                <a:latin typeface="+mj-lt"/>
                <a:ea typeface="+mj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+mj-lt"/>
                <a:ea typeface="+mj-ea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+mj-lt"/>
                <a:ea typeface="+mj-ea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+mj-lt"/>
                <a:ea typeface="+mj-ea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+mj-lt"/>
                <a:ea typeface="+mj-ea"/>
              </a:endParaRPr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fld id="{3C8BA057-24B4-4F7D-8797-4FCDAD2FC515}" type="datetime1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702025-C649-9DA4-99E1-C21C40B9EF61}"/>
              </a:ext>
            </a:extLst>
          </p:cNvPr>
          <p:cNvSpPr txBox="1"/>
          <p:nvPr/>
        </p:nvSpPr>
        <p:spPr>
          <a:xfrm>
            <a:off x="5976268" y="4517464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aseline="0" dirty="0">
                <a:solidFill>
                  <a:srgbClr val="CA463A"/>
                </a:solidFill>
                <a:latin typeface="+mj-lt"/>
                <a:ea typeface="+mj-ea"/>
                <a:cs typeface="MiSans Demibold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25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19138" y="1008063"/>
            <a:ext cx="8640000" cy="5040312"/>
          </a:xfrm>
        </p:spPr>
        <p:txBody>
          <a:bodyPr anchor="b">
            <a:normAutofit/>
          </a:bodyPr>
          <a:lstStyle>
            <a:lvl1pPr marL="71755" indent="0">
              <a:buNone/>
              <a:defRPr sz="4200" baseline="0">
                <a:latin typeface="+mj-lt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+mj-lt"/>
                <a:ea typeface="+mj-ea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+mj-lt"/>
                <a:ea typeface="+mj-ea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+mj-lt"/>
                <a:ea typeface="+mj-ea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+mj-lt"/>
                <a:ea typeface="+mj-ea"/>
              </a:endParaRPr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fld id="{3C8BA057-24B4-4F7D-8797-4FCDAD2FC515}" type="datetime1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52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5ACF1-17B4-829A-C14B-709DB8725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3093665"/>
            <a:ext cx="8640445" cy="1431925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tx1"/>
                </a:solidFill>
              </a:rPr>
              <a:t>利用 </a:t>
            </a:r>
            <a:r>
              <a:rPr lang="en-US" altLang="zh-CN" b="1" dirty="0" err="1">
                <a:solidFill>
                  <a:schemeClr val="tx1"/>
                </a:solidFill>
              </a:rPr>
              <a:t>OverlayFS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实现多版本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zh-CN" altLang="en-US" b="1" dirty="0">
                <a:solidFill>
                  <a:schemeClr val="tx1"/>
                </a:solidFill>
              </a:rPr>
              <a:t>离线安装盘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463D5-486E-A595-8AF3-C228E4577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将塞爆进行到底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171113-E94D-0566-8C9D-7B35B46AE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杨欣辉 （老嘟嘟）</a:t>
            </a:r>
            <a:br>
              <a:rPr lang="en-US" altLang="zh-CN" dirty="0"/>
            </a:br>
            <a:r>
              <a:rPr lang="en-US" altLang="zh-CN" dirty="0"/>
              <a:t>cyan@cyano.uk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0C019A42-6795-D9E7-A4BF-5FCB425E0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000" y="5769932"/>
            <a:ext cx="3877310" cy="50419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031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61402EA-6922-08EF-4048-9296817E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塞爆进行时：系统设计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509272-C717-4368-DD43-B7F0B340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24" y="1804793"/>
            <a:ext cx="8156527" cy="46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4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55EAAB-552E-B474-2201-F8C5F8B4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塞爆进行时：系统设计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C97B35-0494-23ED-9EAC-F9D60548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172612" cy="4500000"/>
          </a:xfrm>
        </p:spPr>
        <p:txBody>
          <a:bodyPr/>
          <a:lstStyle/>
          <a:p>
            <a:r>
              <a:rPr lang="zh-CN" altLang="en-US" dirty="0"/>
              <a:t>生成基础发行，打包</a:t>
            </a:r>
            <a:endParaRPr lang="en-US" altLang="zh-CN" dirty="0"/>
          </a:p>
          <a:p>
            <a:r>
              <a:rPr lang="zh-CN" altLang="en-US" dirty="0"/>
              <a:t>叠加一层 </a:t>
            </a:r>
            <a:r>
              <a:rPr lang="en-US" altLang="zh-CN" dirty="0"/>
              <a:t>desktop-common</a:t>
            </a:r>
            <a:r>
              <a:rPr lang="zh-CN" altLang="en-US" dirty="0"/>
              <a:t>，装包</a:t>
            </a:r>
            <a:endParaRPr lang="en-US" altLang="zh-CN" dirty="0"/>
          </a:p>
          <a:p>
            <a:r>
              <a:rPr lang="zh-CN" altLang="en-US" dirty="0"/>
              <a:t>清理，打包 </a:t>
            </a:r>
            <a:r>
              <a:rPr lang="en-US" altLang="zh-CN" dirty="0"/>
              <a:t>desktop-common </a:t>
            </a:r>
            <a:r>
              <a:rPr lang="zh-CN" altLang="en-US" dirty="0"/>
              <a:t>层的 </a:t>
            </a:r>
            <a:r>
              <a:rPr lang="en-US" altLang="zh-CN" dirty="0"/>
              <a:t>upper </a:t>
            </a:r>
            <a:r>
              <a:rPr lang="zh-CN" altLang="en-US" dirty="0"/>
              <a:t>目录</a:t>
            </a:r>
            <a:endParaRPr lang="en-US" altLang="zh-CN" dirty="0"/>
          </a:p>
          <a:p>
            <a:r>
              <a:rPr lang="zh-CN" altLang="en-US" dirty="0"/>
              <a:t>再叠加一层 </a:t>
            </a:r>
            <a:r>
              <a:rPr lang="en-US" altLang="zh-CN" dirty="0"/>
              <a:t>desktop</a:t>
            </a:r>
            <a:r>
              <a:rPr lang="zh-CN" altLang="en-US" dirty="0"/>
              <a:t>，装包</a:t>
            </a:r>
            <a:endParaRPr lang="en-US" altLang="zh-CN" dirty="0"/>
          </a:p>
          <a:p>
            <a:r>
              <a:rPr lang="zh-CN" altLang="en-US" dirty="0"/>
              <a:t>清理，打包 </a:t>
            </a:r>
            <a:r>
              <a:rPr lang="en-US" altLang="zh-CN" dirty="0"/>
              <a:t>desktop </a:t>
            </a:r>
            <a:r>
              <a:rPr lang="zh-CN" altLang="en-US" dirty="0"/>
              <a:t>层的 </a:t>
            </a:r>
            <a:r>
              <a:rPr lang="en-US" altLang="zh-CN" dirty="0"/>
              <a:t>upper </a:t>
            </a:r>
            <a:r>
              <a:rPr lang="zh-CN" altLang="en-US" dirty="0"/>
              <a:t>目录</a:t>
            </a:r>
            <a:endParaRPr lang="en-US" altLang="zh-CN" dirty="0"/>
          </a:p>
          <a:p>
            <a:r>
              <a:rPr lang="zh-CN" altLang="en-US" dirty="0"/>
              <a:t>完成！</a:t>
            </a:r>
          </a:p>
        </p:txBody>
      </p:sp>
    </p:spTree>
    <p:extLst>
      <p:ext uri="{BB962C8B-B14F-4D97-AF65-F5344CB8AC3E}">
        <p14:creationId xmlns:p14="http://schemas.microsoft.com/office/powerpoint/2010/main" val="250780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2906E-B7BB-8CA5-FF01-39ED4AE9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塞爆进行时：模块设计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06B75F-8A57-146E-3F68-95080B3A2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en-US" altLang="zh-CN" dirty="0" err="1"/>
              <a:t>dracut</a:t>
            </a:r>
            <a:r>
              <a:rPr lang="zh-CN" altLang="en-US" dirty="0"/>
              <a:t> 没有模块能挂载 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的分层镜像，因此还需解决谁来加载的问题</a:t>
            </a:r>
            <a:endParaRPr lang="en-US" altLang="zh-CN" dirty="0"/>
          </a:p>
          <a:p>
            <a:r>
              <a:rPr lang="zh-CN" altLang="en-US" dirty="0"/>
              <a:t>需要编写一个 </a:t>
            </a:r>
            <a:r>
              <a:rPr lang="en-US" altLang="zh-CN" dirty="0" err="1"/>
              <a:t>dracut</a:t>
            </a:r>
            <a:r>
              <a:rPr lang="en-US" altLang="zh-CN" dirty="0"/>
              <a:t> </a:t>
            </a:r>
            <a:r>
              <a:rPr lang="zh-CN" altLang="en-US" dirty="0"/>
              <a:t>模块来挂载这些镜像</a:t>
            </a:r>
            <a:endParaRPr lang="en-US" altLang="zh-CN" dirty="0"/>
          </a:p>
          <a:p>
            <a:r>
              <a:rPr lang="zh-CN" altLang="en-US" dirty="0"/>
              <a:t>同时提供一个可读写的临时 </a:t>
            </a:r>
            <a:r>
              <a:rPr lang="en-US" altLang="zh-CN" dirty="0"/>
              <a:t>Live </a:t>
            </a:r>
            <a:r>
              <a:rPr lang="zh-CN" altLang="en-US" dirty="0"/>
              <a:t>环境</a:t>
            </a:r>
            <a:endParaRPr lang="en-US" altLang="zh-CN" dirty="0"/>
          </a:p>
          <a:p>
            <a:r>
              <a:rPr lang="zh-CN" altLang="en-US" dirty="0"/>
              <a:t>因此用户得以体验安同 </a:t>
            </a:r>
            <a:r>
              <a:rPr lang="en-US" altLang="zh-CN" dirty="0"/>
              <a:t>OS </a:t>
            </a:r>
            <a:r>
              <a:rPr lang="zh-CN" altLang="en-US" dirty="0"/>
              <a:t>的桌面版</a:t>
            </a:r>
            <a:endParaRPr lang="en-US" altLang="zh-CN" dirty="0"/>
          </a:p>
          <a:p>
            <a:r>
              <a:rPr lang="zh-CN" altLang="en-US" dirty="0"/>
              <a:t>当然，用 </a:t>
            </a:r>
            <a:r>
              <a:rPr lang="en-US" altLang="zh-CN" dirty="0"/>
              <a:t>Bash </a:t>
            </a:r>
            <a:r>
              <a:rPr lang="zh-CN" altLang="en-US" dirty="0"/>
              <a:t>编写 </a:t>
            </a:r>
            <a:endParaRPr lang="en-US" altLang="zh-CN" dirty="0"/>
          </a:p>
          <a:p>
            <a:pPr lvl="1"/>
            <a:r>
              <a:rPr lang="en-US" altLang="zh-CN" dirty="0" err="1"/>
              <a:t>initrd</a:t>
            </a:r>
            <a:r>
              <a:rPr lang="en-US" altLang="zh-CN" dirty="0"/>
              <a:t> </a:t>
            </a:r>
            <a:r>
              <a:rPr lang="zh-CN" altLang="en-US" dirty="0"/>
              <a:t>而已，不至于上其他编程语言</a:t>
            </a:r>
            <a:endParaRPr lang="en-US" altLang="zh-CN" dirty="0"/>
          </a:p>
          <a:p>
            <a:pPr marL="71755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152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46C46-B6CA-A010-420B-69E0A7F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996E9-9261-256A-C73A-BA0D6437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zh-CN" altLang="en-US" dirty="0"/>
              <a:t>老嘟嘟随后编写了 </a:t>
            </a:r>
            <a:r>
              <a:rPr lang="en-US" altLang="zh-CN" dirty="0" err="1"/>
              <a:t>dracut</a:t>
            </a:r>
            <a:r>
              <a:rPr lang="en-US" altLang="zh-CN" dirty="0"/>
              <a:t> </a:t>
            </a:r>
            <a:r>
              <a:rPr lang="zh-CN" altLang="en-US" dirty="0"/>
              <a:t>模块，并成功根据白铭骢提供的初版镜像启动 </a:t>
            </a:r>
            <a:r>
              <a:rPr lang="en-US" altLang="zh-CN" dirty="0"/>
              <a:t>Live </a:t>
            </a:r>
            <a:r>
              <a:rPr lang="zh-CN" altLang="en-US" dirty="0"/>
              <a:t>环境</a:t>
            </a:r>
            <a:endParaRPr lang="en-US" altLang="zh-CN" dirty="0"/>
          </a:p>
          <a:p>
            <a:r>
              <a:rPr lang="zh-CN" altLang="en-US" dirty="0"/>
              <a:t>模块挂载所有的分层</a:t>
            </a:r>
            <a:endParaRPr lang="en-US" altLang="zh-CN" dirty="0"/>
          </a:p>
          <a:p>
            <a:r>
              <a:rPr lang="zh-CN" altLang="en-US" dirty="0"/>
              <a:t>根据配置将分层组合成完整的系统环境 </a:t>
            </a:r>
            <a:r>
              <a:rPr lang="en-US" altLang="zh-CN" dirty="0"/>
              <a:t>(</a:t>
            </a:r>
            <a:r>
              <a:rPr lang="en-US" altLang="zh-CN" dirty="0" err="1"/>
              <a:t>sysroot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最后根据启动参数挂载一个可读写的 </a:t>
            </a:r>
            <a:r>
              <a:rPr lang="en-US" altLang="zh-CN" dirty="0"/>
              <a:t>Live </a:t>
            </a:r>
            <a:r>
              <a:rPr lang="zh-CN" altLang="en-US" dirty="0"/>
              <a:t>环境</a:t>
            </a:r>
          </a:p>
        </p:txBody>
      </p:sp>
    </p:spTree>
    <p:extLst>
      <p:ext uri="{BB962C8B-B14F-4D97-AF65-F5344CB8AC3E}">
        <p14:creationId xmlns:p14="http://schemas.microsoft.com/office/powerpoint/2010/main" val="107006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B0B64-D9E4-CA80-0F66-6768344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E613EF-27C2-294E-FF68-B3E5D93D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B461E0-A184-6CD2-1035-33EB751F2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44"/>
          <a:stretch/>
        </p:blipFill>
        <p:spPr>
          <a:xfrm>
            <a:off x="900000" y="1890032"/>
            <a:ext cx="8342961" cy="431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6725B-8BA4-A605-E997-E79E81F3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模块功能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29A1-EB6C-91A1-DA6A-B6869792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读取介质内存放的配置文件</a:t>
            </a:r>
            <a:endParaRPr lang="en-US" altLang="zh-CN" dirty="0"/>
          </a:p>
          <a:p>
            <a:r>
              <a:rPr lang="zh-CN" altLang="en-US" dirty="0"/>
              <a:t>根据配置文件挂载基础层和所有分层</a:t>
            </a:r>
            <a:endParaRPr lang="en-US" altLang="zh-CN" dirty="0"/>
          </a:p>
          <a:p>
            <a:r>
              <a:rPr lang="zh-CN" altLang="en-US" dirty="0"/>
              <a:t>根据配置文件描述的依赖信息组合 </a:t>
            </a:r>
            <a:r>
              <a:rPr lang="en-US" altLang="zh-CN" dirty="0" err="1"/>
              <a:t>sysroot</a:t>
            </a:r>
            <a:endParaRPr lang="en-US" altLang="zh-CN" dirty="0"/>
          </a:p>
          <a:p>
            <a:r>
              <a:rPr lang="zh-CN" altLang="en-US" dirty="0"/>
              <a:t>决定需要启动哪一个 </a:t>
            </a:r>
            <a:r>
              <a:rPr lang="en-US" altLang="zh-CN" dirty="0" err="1"/>
              <a:t>sysroot</a:t>
            </a:r>
            <a:r>
              <a:rPr lang="zh-CN" altLang="en-US" dirty="0"/>
              <a:t>，然后</a:t>
            </a:r>
            <a:endParaRPr lang="en-US" altLang="zh-CN" dirty="0"/>
          </a:p>
          <a:p>
            <a:r>
              <a:rPr lang="zh-CN" altLang="en-US" dirty="0"/>
              <a:t>挂载对应系统的 </a:t>
            </a:r>
            <a:r>
              <a:rPr lang="en-US" altLang="zh-CN" dirty="0"/>
              <a:t>Live </a:t>
            </a:r>
            <a:r>
              <a:rPr lang="zh-CN" altLang="en-US" dirty="0"/>
              <a:t>模板和临时空间</a:t>
            </a:r>
            <a:endParaRPr lang="en-US" altLang="zh-CN" dirty="0"/>
          </a:p>
          <a:p>
            <a:r>
              <a:rPr lang="zh-CN" altLang="en-US" dirty="0"/>
              <a:t>组合成 </a:t>
            </a:r>
            <a:r>
              <a:rPr lang="en-US" altLang="zh-CN" dirty="0"/>
              <a:t>Live </a:t>
            </a:r>
            <a:r>
              <a:rPr lang="zh-CN" altLang="en-US" dirty="0"/>
              <a:t>系统环境，告诉 </a:t>
            </a:r>
            <a:r>
              <a:rPr lang="en-US" altLang="zh-CN" dirty="0" err="1"/>
              <a:t>dracut</a:t>
            </a:r>
            <a:r>
              <a:rPr lang="en-US" altLang="zh-CN" dirty="0"/>
              <a:t> </a:t>
            </a:r>
            <a:r>
              <a:rPr lang="zh-CN" altLang="en-US" dirty="0"/>
              <a:t>启动系统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230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4545C-5C20-9C57-2B68-5E6EBCAE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模块配置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E7CCDFB-F47D-D8C5-6F73-EE459CCF8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D2B412-EE3B-00E0-685E-1B7D9614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6845"/>
            <a:ext cx="8777854" cy="421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56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70CEF-9787-3FA0-EE93-6179F0B1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细节：如何利用 </a:t>
            </a:r>
            <a:r>
              <a:rPr lang="en-US" altLang="zh-CN" dirty="0" err="1"/>
              <a:t>OverlayFS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BA0BB7-CFB2-1C63-6DDC-7DC19DF7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zh-CN" altLang="en-US" dirty="0"/>
              <a:t>我们用到了 </a:t>
            </a:r>
            <a:r>
              <a:rPr lang="en-US" altLang="zh-CN" dirty="0" err="1"/>
              <a:t>OverlayFS</a:t>
            </a:r>
            <a:r>
              <a:rPr lang="en-US" altLang="zh-CN" dirty="0"/>
              <a:t> </a:t>
            </a:r>
            <a:r>
              <a:rPr lang="zh-CN" altLang="en-US" dirty="0"/>
              <a:t>的两种模式：</a:t>
            </a:r>
            <a:endParaRPr lang="en-US" altLang="zh-CN" dirty="0"/>
          </a:p>
          <a:p>
            <a:r>
              <a:rPr lang="zh-CN" altLang="en-US" dirty="0"/>
              <a:t>只读 </a:t>
            </a:r>
            <a:r>
              <a:rPr lang="en-US" altLang="zh-CN" dirty="0"/>
              <a:t>overlay</a:t>
            </a:r>
            <a:r>
              <a:rPr lang="zh-CN" altLang="en-US" dirty="0"/>
              <a:t>：只指定底层文件系统</a:t>
            </a:r>
            <a:endParaRPr lang="en-US" altLang="zh-CN" dirty="0"/>
          </a:p>
          <a:p>
            <a:pPr lvl="1"/>
            <a:r>
              <a:rPr lang="zh-CN" altLang="en-US" dirty="0"/>
              <a:t>用于组合只读的 </a:t>
            </a:r>
            <a:r>
              <a:rPr lang="en-US" altLang="zh-CN" dirty="0" err="1"/>
              <a:t>sysroots</a:t>
            </a:r>
            <a:r>
              <a:rPr lang="zh-CN" altLang="en-US" dirty="0"/>
              <a:t>，避免意外读写污染系统</a:t>
            </a:r>
            <a:endParaRPr lang="en-US" altLang="zh-CN" dirty="0"/>
          </a:p>
          <a:p>
            <a:r>
              <a:rPr lang="zh-CN" altLang="en-US" dirty="0"/>
              <a:t>读写 </a:t>
            </a:r>
            <a:r>
              <a:rPr lang="en-US" altLang="zh-CN" dirty="0"/>
              <a:t>overlay</a:t>
            </a:r>
            <a:r>
              <a:rPr lang="zh-CN" altLang="en-US" dirty="0"/>
              <a:t>：需要指定底层和上层文件系统，以及临时工作目录</a:t>
            </a:r>
            <a:endParaRPr lang="en-US" altLang="zh-CN" dirty="0"/>
          </a:p>
          <a:p>
            <a:pPr lvl="1"/>
            <a:r>
              <a:rPr lang="zh-CN" altLang="en-US" dirty="0"/>
              <a:t>用于组合成 </a:t>
            </a:r>
            <a:r>
              <a:rPr lang="en-US" altLang="zh-CN" dirty="0"/>
              <a:t>Live </a:t>
            </a:r>
            <a:r>
              <a:rPr lang="zh-CN" altLang="en-US" dirty="0"/>
              <a:t>可读写环境</a:t>
            </a:r>
            <a:endParaRPr lang="en-US" altLang="zh-CN" dirty="0"/>
          </a:p>
          <a:p>
            <a:pPr lvl="1"/>
            <a:r>
              <a:rPr lang="zh-CN" altLang="en-US" dirty="0"/>
              <a:t>底层文件系统是组合出的 </a:t>
            </a:r>
            <a:r>
              <a:rPr lang="en-US" altLang="zh-CN" dirty="0" err="1"/>
              <a:t>sysroots</a:t>
            </a:r>
            <a:r>
              <a:rPr lang="zh-CN" altLang="en-US" dirty="0"/>
              <a:t>（只读）</a:t>
            </a:r>
            <a:endParaRPr lang="en-US" altLang="zh-CN" dirty="0"/>
          </a:p>
          <a:p>
            <a:pPr lvl="1"/>
            <a:r>
              <a:rPr lang="zh-CN" altLang="en-US" dirty="0"/>
              <a:t>上层文件系统存放在 </a:t>
            </a:r>
            <a:r>
              <a:rPr lang="en-US" altLang="zh-CN" dirty="0" err="1"/>
              <a:t>tmpfs</a:t>
            </a:r>
            <a:r>
              <a:rPr lang="en-US" altLang="zh-CN" dirty="0"/>
              <a:t> </a:t>
            </a:r>
            <a:r>
              <a:rPr lang="zh-CN" altLang="en-US" dirty="0"/>
              <a:t>中，可读写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057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842E3-1B4B-F5FB-971A-D6BF969A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细节：如何利用 </a:t>
            </a:r>
            <a:r>
              <a:rPr lang="en-US" altLang="zh-CN" dirty="0" err="1"/>
              <a:t>OverlayFS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C60A7E-F60B-39B5-6426-5CAD748E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532652" cy="4500000"/>
          </a:xfrm>
        </p:spPr>
        <p:txBody>
          <a:bodyPr/>
          <a:lstStyle/>
          <a:p>
            <a:r>
              <a:rPr lang="zh-CN" altLang="en-US" dirty="0"/>
              <a:t>先以只读方式组合挂载所有的 </a:t>
            </a:r>
            <a:r>
              <a:rPr lang="en-US" altLang="zh-CN" dirty="0" err="1"/>
              <a:t>sysroots</a:t>
            </a:r>
            <a:endParaRPr lang="en-US" altLang="zh-CN" dirty="0"/>
          </a:p>
          <a:p>
            <a:pPr lvl="1"/>
            <a:r>
              <a:rPr lang="zh-CN" altLang="en-US" dirty="0"/>
              <a:t>这些只读 </a:t>
            </a:r>
            <a:r>
              <a:rPr lang="en-US" altLang="zh-CN" dirty="0" err="1"/>
              <a:t>sysroots</a:t>
            </a:r>
            <a:r>
              <a:rPr lang="en-US" altLang="zh-CN" dirty="0"/>
              <a:t> </a:t>
            </a:r>
            <a:r>
              <a:rPr lang="zh-CN" altLang="en-US" dirty="0"/>
              <a:t>会由安装器直接使用（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除外）</a:t>
            </a:r>
            <a:endParaRPr lang="en-US" altLang="zh-CN" dirty="0"/>
          </a:p>
          <a:p>
            <a:r>
              <a:rPr lang="zh-CN" altLang="en-US" dirty="0"/>
              <a:t>寻找需要引导的系统所对应的 </a:t>
            </a:r>
            <a:r>
              <a:rPr lang="en-US" altLang="zh-CN" dirty="0"/>
              <a:t>Live </a:t>
            </a:r>
            <a:r>
              <a:rPr lang="zh-CN" altLang="en-US" dirty="0"/>
              <a:t>环境模板</a:t>
            </a:r>
            <a:endParaRPr lang="en-US" altLang="zh-CN" dirty="0"/>
          </a:p>
          <a:p>
            <a:r>
              <a:rPr lang="zh-CN" altLang="en-US" dirty="0"/>
              <a:t>挂载 </a:t>
            </a:r>
            <a:r>
              <a:rPr lang="en-US" altLang="zh-CN" dirty="0"/>
              <a:t>Live </a:t>
            </a:r>
            <a:r>
              <a:rPr lang="zh-CN" altLang="en-US" dirty="0"/>
              <a:t>模板，组合成 </a:t>
            </a:r>
            <a:r>
              <a:rPr lang="en-US" altLang="zh-CN" dirty="0"/>
              <a:t>Live </a:t>
            </a:r>
            <a:r>
              <a:rPr lang="en-US" altLang="zh-CN" dirty="0" err="1"/>
              <a:t>sysroot</a:t>
            </a:r>
            <a:endParaRPr lang="en-US" altLang="zh-CN" dirty="0"/>
          </a:p>
          <a:p>
            <a:r>
              <a:rPr lang="zh-CN" altLang="en-US" dirty="0"/>
              <a:t>挂载一个 </a:t>
            </a:r>
            <a:r>
              <a:rPr lang="en-US" altLang="zh-CN" dirty="0" err="1"/>
              <a:t>tmpfs</a:t>
            </a:r>
            <a:r>
              <a:rPr lang="zh-CN" altLang="en-US" dirty="0"/>
              <a:t>，存放可读写的 </a:t>
            </a:r>
            <a:r>
              <a:rPr lang="en-US" altLang="zh-CN" dirty="0"/>
              <a:t>Live </a:t>
            </a:r>
            <a:r>
              <a:rPr lang="zh-CN" altLang="en-US" dirty="0"/>
              <a:t>环境</a:t>
            </a:r>
            <a:endParaRPr lang="en-US" altLang="zh-CN" dirty="0"/>
          </a:p>
          <a:p>
            <a:r>
              <a:rPr lang="zh-CN" altLang="en-US" dirty="0"/>
              <a:t>组合 </a:t>
            </a:r>
            <a:r>
              <a:rPr lang="en-US" altLang="zh-CN" dirty="0"/>
              <a:t>Live </a:t>
            </a:r>
            <a:r>
              <a:rPr lang="en-US" altLang="zh-CN" dirty="0" err="1"/>
              <a:t>sysroot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tmpfs</a:t>
            </a:r>
            <a:r>
              <a:rPr lang="zh-CN" altLang="en-US" dirty="0"/>
              <a:t>，挂载到 </a:t>
            </a:r>
            <a:r>
              <a:rPr lang="en-US" altLang="zh-CN" dirty="0"/>
              <a:t>/</a:t>
            </a:r>
            <a:r>
              <a:rPr lang="en-US" altLang="zh-CN" dirty="0" err="1"/>
              <a:t>sysroot</a:t>
            </a:r>
            <a:endParaRPr lang="en-US" altLang="zh-CN" dirty="0"/>
          </a:p>
          <a:p>
            <a:r>
              <a:rPr lang="zh-CN" altLang="en-US" dirty="0"/>
              <a:t>启动！</a:t>
            </a:r>
            <a:endParaRPr lang="en-US" altLang="zh-CN" dirty="0"/>
          </a:p>
          <a:p>
            <a:pPr marL="71755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08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D5D51-71E6-09BE-A7FD-E1EF51D5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细节：如何利用 </a:t>
            </a:r>
            <a:r>
              <a:rPr lang="en-US" altLang="zh-CN" dirty="0" err="1"/>
              <a:t>OverlayFS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69106F-3C76-9958-C2CC-75B532E53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只读 </a:t>
            </a:r>
            <a:r>
              <a:rPr lang="en-US" altLang="zh-CN" dirty="0" err="1"/>
              <a:t>OverlayFS</a:t>
            </a:r>
            <a:endParaRPr lang="en-US" altLang="zh-CN" dirty="0"/>
          </a:p>
          <a:p>
            <a:pPr marL="71755" indent="0">
              <a:buNone/>
            </a:pPr>
            <a:endParaRPr lang="en-US" altLang="zh-CN" dirty="0"/>
          </a:p>
          <a:p>
            <a:pPr marL="71755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15B06E-1C94-D4B3-B4BD-8D3E3B47DC82}"/>
              </a:ext>
            </a:extLst>
          </p:cNvPr>
          <p:cNvSpPr txBox="1"/>
          <p:nvPr/>
        </p:nvSpPr>
        <p:spPr>
          <a:xfrm>
            <a:off x="1367756" y="2447528"/>
            <a:ext cx="9721080" cy="1754326"/>
          </a:xfrm>
          <a:prstGeom prst="rect">
            <a:avLst/>
          </a:prstGeom>
          <a:solidFill>
            <a:srgbClr val="F8ECEC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mount -o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ro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squashfs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base.squashfs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/layer/base</a:t>
            </a:r>
          </a:p>
          <a:p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mount -o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ro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squashfs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/desktop-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common.squashfs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/layer/desktop-common</a:t>
            </a: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mount -o 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ro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squashfs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livekit.squashfs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/layer/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livekit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Source Code Pro" panose="020B0309030403020204" pitchFamily="49" charset="0"/>
            </a:endParaRPr>
          </a:p>
          <a:p>
            <a:r>
              <a:rPr lang="en-US" altLang="zh-CN" dirty="0">
                <a:latin typeface="Source Code Pro" panose="020B0309030403020204" pitchFamily="49" charset="0"/>
              </a:rPr>
              <a:t>mount -t overlay \</a:t>
            </a:r>
          </a:p>
          <a:p>
            <a:r>
              <a:rPr lang="en-US" altLang="zh-CN" dirty="0">
                <a:latin typeface="Source Code Pro" panose="020B0309030403020204" pitchFamily="49" charset="0"/>
              </a:rPr>
              <a:t>      -o </a:t>
            </a:r>
            <a:r>
              <a:rPr lang="en-US" altLang="zh-CN" dirty="0" err="1">
                <a:latin typeface="Source Code Pro" panose="020B0309030403020204" pitchFamily="49" charset="0"/>
              </a:rPr>
              <a:t>lowerdir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=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/layer/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livekit</a:t>
            </a:r>
            <a:r>
              <a:rPr lang="en-US" altLang="zh-CN" b="1" dirty="0">
                <a:latin typeface="Source Code Pro" panose="020B0309030403020204" pitchFamily="49" charset="0"/>
              </a:rPr>
              <a:t>: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/layer/desktop-common</a:t>
            </a:r>
            <a:r>
              <a:rPr lang="en-US" altLang="zh-CN" b="1" dirty="0">
                <a:latin typeface="Source Code Pro" panose="020B0309030403020204" pitchFamily="49" charset="0"/>
              </a:rPr>
              <a:t>: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/layer/base</a:t>
            </a:r>
            <a:r>
              <a:rPr lang="en-US" altLang="zh-CN" dirty="0">
                <a:latin typeface="Source Code Pro" panose="020B0309030403020204" pitchFamily="49" charset="0"/>
              </a:rPr>
              <a:t> \</a:t>
            </a:r>
          </a:p>
          <a:p>
            <a:r>
              <a:rPr lang="en-US" altLang="zh-CN" dirty="0">
                <a:latin typeface="Source Code Pro" panose="020B0309030403020204" pitchFamily="49" charset="0"/>
              </a:rPr>
              <a:t>      </a:t>
            </a:r>
            <a:r>
              <a:rPr lang="en-US" altLang="zh-CN" dirty="0" err="1">
                <a:latin typeface="Source Code Pro" panose="020B0309030403020204" pitchFamily="49" charset="0"/>
              </a:rPr>
              <a:t>sysroot:livekit</a:t>
            </a:r>
            <a:r>
              <a:rPr lang="en-US" altLang="zh-CN" dirty="0">
                <a:latin typeface="Source Code Pro" panose="020B0309030403020204" pitchFamily="49" charset="0"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b="1" dirty="0" err="1">
                <a:solidFill>
                  <a:srgbClr val="7030A0"/>
                </a:solidFill>
                <a:latin typeface="Source Code Pro" panose="020B0309030403020204" pitchFamily="49" charset="0"/>
              </a:rPr>
              <a:t>sysroots</a:t>
            </a:r>
            <a:r>
              <a:rPr lang="en-US" altLang="zh-CN" b="1" dirty="0">
                <a:solidFill>
                  <a:srgbClr val="7030A0"/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b="1" dirty="0" err="1">
                <a:solidFill>
                  <a:srgbClr val="7030A0"/>
                </a:solidFill>
                <a:latin typeface="Source Code Pro" panose="020B0309030403020204" pitchFamily="49" charset="0"/>
              </a:rPr>
              <a:t>livekit</a:t>
            </a:r>
            <a:endParaRPr lang="zh-CN" altLang="en-US" b="1" dirty="0">
              <a:solidFill>
                <a:srgbClr val="7030A0"/>
              </a:solidFill>
              <a:latin typeface="Source Code Pro" panose="020B03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8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1D0D3-1EEB-1697-B38A-4D79B1E5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2022》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254098-23CA-4AAB-B658-EACC33E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2022 </a:t>
            </a:r>
            <a:r>
              <a:rPr lang="zh-CN" altLang="en-US" dirty="0"/>
              <a:t>年，安同 </a:t>
            </a:r>
            <a:r>
              <a:rPr lang="en-US" altLang="zh-CN" dirty="0"/>
              <a:t>OS </a:t>
            </a:r>
            <a:r>
              <a:rPr lang="zh-CN" altLang="en-US" dirty="0"/>
              <a:t>开始拥有基于 </a:t>
            </a:r>
            <a:r>
              <a:rPr lang="en-US" altLang="zh-CN" dirty="0"/>
              <a:t>TUI </a:t>
            </a:r>
            <a:r>
              <a:rPr lang="zh-CN" altLang="en-US" dirty="0"/>
              <a:t>的安装程序，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因此终于进入可用阶段</a:t>
            </a:r>
            <a:endParaRPr lang="en-US" altLang="zh-CN" dirty="0"/>
          </a:p>
          <a:p>
            <a:r>
              <a:rPr lang="zh-CN" altLang="en-US" dirty="0"/>
              <a:t>在那期间的 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并没有图形环境，但体积不小，约 </a:t>
            </a:r>
            <a:r>
              <a:rPr lang="en-US" altLang="zh-CN" dirty="0"/>
              <a:t>1.8GB </a:t>
            </a:r>
            <a:r>
              <a:rPr lang="zh-CN" altLang="en-US" dirty="0"/>
              <a:t>左右</a:t>
            </a:r>
            <a:endParaRPr lang="en-US" altLang="zh-CN" dirty="0"/>
          </a:p>
        </p:txBody>
      </p:sp>
      <p:pic>
        <p:nvPicPr>
          <p:cNvPr id="5" name="图片 4" descr="LiveKit 最初的界面是命令行界面，但带有 KMScon，以在命令行模式显示 CJK 字符">
            <a:extLst>
              <a:ext uri="{FF2B5EF4-FFF2-40B4-BE49-F238E27FC236}">
                <a16:creationId xmlns:a16="http://schemas.microsoft.com/office/drawing/2014/main" id="{DA3E48AA-0AC4-1F15-6AA1-54B6665B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44" y="4240838"/>
            <a:ext cx="4861981" cy="234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07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A8D7E-608E-66A1-081C-0D125A62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细节：如何利用 </a:t>
            </a:r>
            <a:r>
              <a:rPr lang="en-US" altLang="zh-CN" dirty="0" err="1"/>
              <a:t>OverlayFS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DBD5DB-7A30-F6C5-117D-8DFB3ADB8E2E}"/>
              </a:ext>
            </a:extLst>
          </p:cNvPr>
          <p:cNvSpPr txBox="1"/>
          <p:nvPr/>
        </p:nvSpPr>
        <p:spPr>
          <a:xfrm>
            <a:off x="1367756" y="2447528"/>
            <a:ext cx="9505056" cy="1200329"/>
          </a:xfrm>
          <a:prstGeom prst="rect">
            <a:avLst/>
          </a:prstGeom>
          <a:solidFill>
            <a:srgbClr val="F8ECEC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mount -t overlay \</a:t>
            </a:r>
          </a:p>
          <a:p>
            <a:r>
              <a:rPr lang="en-US" altLang="zh-CN" dirty="0">
                <a:latin typeface="Source Code Pro" panose="020B0309030403020204" pitchFamily="49" charset="0"/>
              </a:rPr>
              <a:t>      -o </a:t>
            </a:r>
            <a:r>
              <a:rPr lang="en-US" altLang="zh-CN" dirty="0" err="1">
                <a:latin typeface="Source Code Pro" panose="020B0309030403020204" pitchFamily="49" charset="0"/>
              </a:rPr>
              <a:t>lowerdir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=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/layer/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latin typeface="Source Code Pro" panose="020B0309030403020204" pitchFamily="49" charset="0"/>
              </a:rPr>
              <a:t>livekit</a:t>
            </a:r>
            <a:r>
              <a:rPr lang="en-US" altLang="zh-CN" b="1" dirty="0">
                <a:latin typeface="Source Code Pro" panose="020B0309030403020204" pitchFamily="49" charset="0"/>
              </a:rPr>
              <a:t>: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Source Code Pro" panose="020B0309030403020204" pitchFamily="49" charset="0"/>
              </a:rPr>
              <a:t>/layer/desktop-common</a:t>
            </a:r>
            <a:r>
              <a:rPr lang="en-US" altLang="zh-CN" b="1" dirty="0">
                <a:latin typeface="Source Code Pro" panose="020B0309030403020204" pitchFamily="49" charset="0"/>
              </a:rPr>
              <a:t>: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/layer/base</a:t>
            </a:r>
            <a:r>
              <a:rPr lang="en-US" altLang="zh-CN" b="1" dirty="0">
                <a:latin typeface="Source Code Pro" panose="020B0309030403020204" pitchFamily="49" charset="0"/>
              </a:rPr>
              <a:t>,\</a:t>
            </a:r>
          </a:p>
          <a:p>
            <a:r>
              <a:rPr lang="en-US" altLang="zh-CN" dirty="0" err="1">
                <a:latin typeface="Source Code Pro" panose="020B0309030403020204" pitchFamily="49" charset="0"/>
              </a:rPr>
              <a:t>upperdir</a:t>
            </a:r>
            <a:r>
              <a:rPr lang="en-US" altLang="zh-CN" dirty="0">
                <a:latin typeface="Source Code Pro" panose="020B0309030403020204" pitchFamily="49" charset="0"/>
              </a:rPr>
              <a:t>=/live-</a:t>
            </a:r>
            <a:r>
              <a:rPr lang="en-US" altLang="zh-CN" dirty="0" err="1">
                <a:latin typeface="Source Code Pro" panose="020B0309030403020204" pitchFamily="49" charset="0"/>
              </a:rPr>
              <a:t>rw,workdir</a:t>
            </a:r>
            <a:r>
              <a:rPr lang="en-US" altLang="zh-CN" dirty="0">
                <a:latin typeface="Source Code Pro" panose="020B0309030403020204" pitchFamily="49" charset="0"/>
              </a:rPr>
              <a:t>=/</a:t>
            </a:r>
            <a:r>
              <a:rPr lang="en-US" altLang="zh-CN" dirty="0" err="1">
                <a:latin typeface="Source Code Pro" panose="020B0309030403020204" pitchFamily="49" charset="0"/>
              </a:rPr>
              <a:t>work,redirect_dir</a:t>
            </a:r>
            <a:r>
              <a:rPr lang="en-US" altLang="zh-CN" dirty="0">
                <a:latin typeface="Source Code Pro" panose="020B0309030403020204" pitchFamily="49" charset="0"/>
              </a:rPr>
              <a:t>=on \</a:t>
            </a:r>
          </a:p>
          <a:p>
            <a:r>
              <a:rPr lang="en-US" altLang="zh-CN" dirty="0">
                <a:latin typeface="Source Code Pro" panose="020B0309030403020204" pitchFamily="49" charset="0"/>
              </a:rPr>
              <a:t>      </a:t>
            </a:r>
            <a:r>
              <a:rPr lang="en-US" altLang="zh-CN" dirty="0" err="1">
                <a:latin typeface="Source Code Pro" panose="020B0309030403020204" pitchFamily="49" charset="0"/>
              </a:rPr>
              <a:t>sysroot-rw:livekit</a:t>
            </a:r>
            <a:r>
              <a:rPr lang="en-US" altLang="zh-CN" dirty="0">
                <a:latin typeface="Source Code Pro" panose="020B0309030403020204" pitchFamily="49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Source Code Pro" panose="020B0309030403020204" pitchFamily="49" charset="0"/>
              </a:rPr>
              <a:t>sysroot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" panose="020B0309030403020204" pitchFamily="49" charset="0"/>
              </a:rPr>
              <a:t># for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Code Pro" panose="020B0309030403020204" pitchFamily="49" charset="0"/>
              </a:rPr>
              <a:t>dracut</a:t>
            </a:r>
            <a:endParaRPr lang="zh-CN" altLang="en-US" b="1" dirty="0">
              <a:latin typeface="Source Code Pro" panose="020B0309030403020204" pitchFamily="49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5C4F7A-E5FC-A37C-985B-EF3B52219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可读写 </a:t>
            </a:r>
            <a:r>
              <a:rPr lang="en-US" altLang="zh-CN" dirty="0" err="1"/>
              <a:t>OverlayFS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71755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或者嵌套挂载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910335-A770-EDA1-70DC-D5968F044D83}"/>
              </a:ext>
            </a:extLst>
          </p:cNvPr>
          <p:cNvSpPr txBox="1"/>
          <p:nvPr/>
        </p:nvSpPr>
        <p:spPr>
          <a:xfrm>
            <a:off x="1367756" y="4348790"/>
            <a:ext cx="9505056" cy="1200329"/>
          </a:xfrm>
          <a:prstGeom prst="rect">
            <a:avLst/>
          </a:prstGeom>
          <a:solidFill>
            <a:srgbClr val="F8ECEC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mount -t overlay \</a:t>
            </a:r>
          </a:p>
          <a:p>
            <a:r>
              <a:rPr lang="en-US" altLang="zh-CN" dirty="0">
                <a:latin typeface="Source Code Pro" panose="020B0309030403020204" pitchFamily="49" charset="0"/>
              </a:rPr>
              <a:t>      -o </a:t>
            </a:r>
            <a:r>
              <a:rPr lang="en-US" altLang="zh-CN" dirty="0" err="1">
                <a:latin typeface="Source Code Pro" panose="020B0309030403020204" pitchFamily="49" charset="0"/>
              </a:rPr>
              <a:t>lowerdir</a:t>
            </a:r>
            <a:r>
              <a:rPr lang="en-US" altLang="zh-CN" dirty="0">
                <a:solidFill>
                  <a:srgbClr val="7030A0"/>
                </a:solidFill>
                <a:latin typeface="Source Code Pro" panose="020B0309030403020204" pitchFamily="49" charset="0"/>
              </a:rPr>
              <a:t>=</a:t>
            </a:r>
            <a:r>
              <a:rPr lang="en-US" altLang="zh-CN" b="1" dirty="0">
                <a:solidFill>
                  <a:srgbClr val="7030A0"/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b="1" dirty="0" err="1">
                <a:solidFill>
                  <a:srgbClr val="7030A0"/>
                </a:solidFill>
                <a:latin typeface="Source Code Pro" panose="020B0309030403020204" pitchFamily="49" charset="0"/>
              </a:rPr>
              <a:t>sysroots</a:t>
            </a:r>
            <a:r>
              <a:rPr lang="en-US" altLang="zh-CN" b="1" dirty="0">
                <a:solidFill>
                  <a:srgbClr val="7030A0"/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b="1" dirty="0" err="1">
                <a:solidFill>
                  <a:srgbClr val="7030A0"/>
                </a:solidFill>
                <a:latin typeface="Source Code Pro" panose="020B0309030403020204" pitchFamily="49" charset="0"/>
              </a:rPr>
              <a:t>livekit</a:t>
            </a:r>
            <a:r>
              <a:rPr lang="en-US" altLang="zh-CN" b="1" dirty="0">
                <a:latin typeface="Source Code Pro" panose="020B0309030403020204" pitchFamily="49" charset="0"/>
              </a:rPr>
              <a:t>,\</a:t>
            </a:r>
          </a:p>
          <a:p>
            <a:r>
              <a:rPr lang="en-US" altLang="zh-CN" dirty="0" err="1">
                <a:latin typeface="Source Code Pro" panose="020B0309030403020204" pitchFamily="49" charset="0"/>
              </a:rPr>
              <a:t>upperdir</a:t>
            </a:r>
            <a:r>
              <a:rPr lang="en-US" altLang="zh-CN" dirty="0">
                <a:latin typeface="Source Code Pro" panose="020B0309030403020204" pitchFamily="49" charset="0"/>
              </a:rPr>
              <a:t>=/live-</a:t>
            </a:r>
            <a:r>
              <a:rPr lang="en-US" altLang="zh-CN" dirty="0" err="1">
                <a:latin typeface="Source Code Pro" panose="020B0309030403020204" pitchFamily="49" charset="0"/>
              </a:rPr>
              <a:t>rw,workdir</a:t>
            </a:r>
            <a:r>
              <a:rPr lang="en-US" altLang="zh-CN" dirty="0">
                <a:latin typeface="Source Code Pro" panose="020B0309030403020204" pitchFamily="49" charset="0"/>
              </a:rPr>
              <a:t>=/</a:t>
            </a:r>
            <a:r>
              <a:rPr lang="en-US" altLang="zh-CN" dirty="0" err="1">
                <a:latin typeface="Source Code Pro" panose="020B0309030403020204" pitchFamily="49" charset="0"/>
              </a:rPr>
              <a:t>work,redirect_dir</a:t>
            </a:r>
            <a:r>
              <a:rPr lang="en-US" altLang="zh-CN" dirty="0">
                <a:latin typeface="Source Code Pro" panose="020B0309030403020204" pitchFamily="49" charset="0"/>
              </a:rPr>
              <a:t>=on \</a:t>
            </a:r>
          </a:p>
          <a:p>
            <a:r>
              <a:rPr lang="en-US" altLang="zh-CN" dirty="0">
                <a:latin typeface="Source Code Pro" panose="020B0309030403020204" pitchFamily="49" charset="0"/>
              </a:rPr>
              <a:t>      </a:t>
            </a:r>
            <a:r>
              <a:rPr lang="en-US" altLang="zh-CN" dirty="0" err="1">
                <a:latin typeface="Source Code Pro" panose="020B0309030403020204" pitchFamily="49" charset="0"/>
              </a:rPr>
              <a:t>sysroot-rw:livekit</a:t>
            </a:r>
            <a:r>
              <a:rPr lang="en-US" altLang="zh-CN" dirty="0">
                <a:latin typeface="Source Code Pro" panose="020B0309030403020204" pitchFamily="49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Source Code Pro" panose="020B0309030403020204" pitchFamily="49" charset="0"/>
              </a:rPr>
              <a:t>/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Source Code Pro" panose="020B0309030403020204" pitchFamily="49" charset="0"/>
              </a:rPr>
              <a:t>sysroot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Source Code Pro" panose="020B0309030403020204" pitchFamily="49" charset="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Code Pro" panose="020B0309030403020204" pitchFamily="49" charset="0"/>
              </a:rPr>
              <a:t># for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Code Pro" panose="020B0309030403020204" pitchFamily="49" charset="0"/>
              </a:rPr>
              <a:t>dracut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Source Code Pro" panose="020B03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1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6ADA8-8297-988E-9D20-A67E3643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19336"/>
            <a:ext cx="9612852" cy="792000"/>
          </a:xfrm>
        </p:spPr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6C6874-A55A-1811-E12C-A567386AA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是一堆打包成 </a:t>
            </a:r>
            <a:r>
              <a:rPr lang="en-US" altLang="zh-CN" dirty="0" err="1"/>
              <a:t>squashfs</a:t>
            </a:r>
            <a:r>
              <a:rPr lang="en-US" altLang="zh-CN" dirty="0"/>
              <a:t> </a:t>
            </a:r>
            <a:r>
              <a:rPr lang="zh-CN" altLang="en-US" dirty="0"/>
              <a:t>的 </a:t>
            </a:r>
            <a:r>
              <a:rPr lang="en-US" altLang="zh-CN" dirty="0" err="1"/>
              <a:t>OverlayFS</a:t>
            </a:r>
            <a:r>
              <a:rPr lang="en-US" altLang="zh-CN" dirty="0"/>
              <a:t> </a:t>
            </a:r>
            <a:r>
              <a:rPr lang="zh-CN" altLang="en-US" dirty="0"/>
              <a:t>上层</a:t>
            </a:r>
            <a:endParaRPr lang="en-US" altLang="zh-CN" dirty="0"/>
          </a:p>
          <a:p>
            <a:r>
              <a:rPr lang="zh-CN" altLang="en-US" dirty="0"/>
              <a:t>启动时现场挂载，按顺序组合出完整系统</a:t>
            </a:r>
            <a:endParaRPr lang="en-US" altLang="zh-CN" dirty="0"/>
          </a:p>
          <a:p>
            <a:r>
              <a:rPr lang="zh-CN" altLang="en-US" dirty="0"/>
              <a:t>同时使用 </a:t>
            </a:r>
            <a:r>
              <a:rPr lang="en-US" altLang="zh-CN" dirty="0" err="1"/>
              <a:t>tmpfs</a:t>
            </a:r>
            <a:r>
              <a:rPr lang="en-US" altLang="zh-CN" dirty="0"/>
              <a:t> </a:t>
            </a:r>
            <a:r>
              <a:rPr lang="zh-CN" altLang="en-US" dirty="0"/>
              <a:t>创建一个读写 </a:t>
            </a:r>
            <a:r>
              <a:rPr lang="en-US" altLang="zh-CN" dirty="0"/>
              <a:t>overlay</a:t>
            </a:r>
          </a:p>
          <a:p>
            <a:r>
              <a:rPr lang="zh-CN" altLang="en-US" dirty="0"/>
              <a:t>所有 </a:t>
            </a:r>
            <a:r>
              <a:rPr lang="en-US" altLang="zh-CN" dirty="0"/>
              <a:t>overlay </a:t>
            </a:r>
            <a:r>
              <a:rPr lang="zh-CN" altLang="en-US" dirty="0"/>
              <a:t>和 </a:t>
            </a:r>
            <a:r>
              <a:rPr lang="en-US" altLang="zh-CN" dirty="0" err="1"/>
              <a:t>sysroot</a:t>
            </a:r>
            <a:r>
              <a:rPr lang="en-US" altLang="zh-CN" dirty="0"/>
              <a:t> </a:t>
            </a:r>
            <a:r>
              <a:rPr lang="zh-CN" altLang="en-US" dirty="0"/>
              <a:t>都在启动后可见</a:t>
            </a:r>
            <a:endParaRPr lang="en-US" altLang="zh-CN" dirty="0"/>
          </a:p>
          <a:p>
            <a:r>
              <a:rPr lang="zh-CN" altLang="en-US" dirty="0"/>
              <a:t>安装程序可以更简便地安装系统</a:t>
            </a:r>
            <a:endParaRPr lang="en-US" altLang="zh-CN" dirty="0"/>
          </a:p>
          <a:p>
            <a:r>
              <a:rPr lang="zh-CN" altLang="en-US" dirty="0"/>
              <a:t>带全了系统版本，同时尽可能复用组件</a:t>
            </a:r>
          </a:p>
        </p:txBody>
      </p:sp>
    </p:spTree>
    <p:extLst>
      <p:ext uri="{BB962C8B-B14F-4D97-AF65-F5344CB8AC3E}">
        <p14:creationId xmlns:p14="http://schemas.microsoft.com/office/powerpoint/2010/main" val="380430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568DA0-3C82-7F37-BDF3-D34C6324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D7778-E4F8-66D1-2F64-F52EAFFE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316628" cy="4500000"/>
          </a:xfrm>
        </p:spPr>
        <p:txBody>
          <a:bodyPr/>
          <a:lstStyle/>
          <a:p>
            <a:pPr marL="71755" indent="0">
              <a:buNone/>
            </a:pPr>
            <a:r>
              <a:rPr lang="zh-CN" altLang="en-US" dirty="0"/>
              <a:t>最终，我们做到了：</a:t>
            </a:r>
            <a:endParaRPr lang="en-US" altLang="zh-CN" dirty="0"/>
          </a:p>
          <a:p>
            <a:r>
              <a:rPr lang="en-US" altLang="zh-CN"/>
              <a:t>8.7GB </a:t>
            </a:r>
            <a:r>
              <a:rPr lang="zh-CN" altLang="en-US" dirty="0"/>
              <a:t>大小 </a:t>
            </a:r>
            <a:r>
              <a:rPr lang="en-US" altLang="zh-CN" dirty="0"/>
              <a:t>(amd64)</a:t>
            </a:r>
          </a:p>
          <a:p>
            <a:r>
              <a:rPr lang="zh-CN" altLang="en-US" dirty="0"/>
              <a:t>带有 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安装和维护环境</a:t>
            </a:r>
            <a:endParaRPr lang="en-US" altLang="zh-CN" dirty="0"/>
          </a:p>
          <a:p>
            <a:r>
              <a:rPr lang="zh-CN" altLang="en-US" dirty="0"/>
              <a:t>带有基础版、桌面版和服务器版的离线安装包</a:t>
            </a:r>
            <a:endParaRPr lang="en-US" altLang="zh-CN" dirty="0"/>
          </a:p>
          <a:p>
            <a:r>
              <a:rPr lang="en-US" altLang="zh-CN" dirty="0"/>
              <a:t>amd64 </a:t>
            </a:r>
            <a:r>
              <a:rPr lang="zh-CN" altLang="en-US" dirty="0"/>
              <a:t>和 </a:t>
            </a:r>
            <a:r>
              <a:rPr lang="en-US" altLang="zh-CN" dirty="0"/>
              <a:t>arm64 </a:t>
            </a:r>
            <a:r>
              <a:rPr lang="zh-CN" altLang="en-US" dirty="0"/>
              <a:t>带有预置 </a:t>
            </a:r>
            <a:r>
              <a:rPr lang="en-US" altLang="zh-CN" dirty="0"/>
              <a:t>NVIDIA </a:t>
            </a:r>
            <a:r>
              <a:rPr lang="zh-CN" altLang="en-US" dirty="0"/>
              <a:t>驱动的桌面版</a:t>
            </a:r>
            <a:endParaRPr lang="en-US" altLang="zh-CN" dirty="0"/>
          </a:p>
          <a:p>
            <a:r>
              <a:rPr lang="zh-CN" altLang="en-US" dirty="0"/>
              <a:t>龙架构带有预置 </a:t>
            </a:r>
            <a:r>
              <a:rPr lang="en-US" altLang="zh-CN" dirty="0" err="1"/>
              <a:t>LATX+Wine</a:t>
            </a:r>
            <a:r>
              <a:rPr lang="en-US" altLang="zh-CN" dirty="0"/>
              <a:t> </a:t>
            </a:r>
            <a:r>
              <a:rPr lang="zh-CN" altLang="en-US" dirty="0"/>
              <a:t>的桌面版</a:t>
            </a:r>
          </a:p>
        </p:txBody>
      </p:sp>
    </p:spTree>
    <p:extLst>
      <p:ext uri="{BB962C8B-B14F-4D97-AF65-F5344CB8AC3E}">
        <p14:creationId xmlns:p14="http://schemas.microsoft.com/office/powerpoint/2010/main" val="32598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52546-29B0-08BF-2119-48797B6E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78E37-00C6-E3E8-C49A-BA4F448E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显然一张 </a:t>
            </a:r>
            <a:r>
              <a:rPr lang="en-US" altLang="zh-CN" dirty="0"/>
              <a:t>DVD-9 </a:t>
            </a:r>
            <a:r>
              <a:rPr lang="zh-CN" altLang="en-US" dirty="0"/>
              <a:t>是容不下了</a:t>
            </a:r>
            <a:endParaRPr lang="en-US" altLang="zh-CN" dirty="0"/>
          </a:p>
          <a:p>
            <a:r>
              <a:rPr lang="zh-CN" altLang="en-US" dirty="0"/>
              <a:t>蓝光烧进去又有些浪费</a:t>
            </a:r>
            <a:endParaRPr lang="en-US" altLang="zh-CN" dirty="0"/>
          </a:p>
          <a:p>
            <a:r>
              <a:rPr lang="zh-CN" altLang="en-US" dirty="0"/>
              <a:t>要同时用到所有内容，无法分盘</a:t>
            </a:r>
            <a:endParaRPr lang="en-US" altLang="zh-CN" dirty="0"/>
          </a:p>
          <a:p>
            <a:r>
              <a:rPr lang="zh-CN" altLang="en-US" dirty="0"/>
              <a:t>比较吃随机读写</a:t>
            </a:r>
            <a:endParaRPr lang="en-US" altLang="zh-CN" dirty="0"/>
          </a:p>
          <a:p>
            <a:r>
              <a:rPr lang="zh-CN" altLang="en-US" dirty="0"/>
              <a:t>所以还是用 </a:t>
            </a:r>
            <a:r>
              <a:rPr lang="en-US" altLang="zh-CN" dirty="0"/>
              <a:t>U </a:t>
            </a:r>
            <a:r>
              <a:rPr lang="zh-CN" altLang="en-US" dirty="0"/>
              <a:t>盘吧！这东西也不贵了现在</a:t>
            </a:r>
          </a:p>
        </p:txBody>
      </p:sp>
    </p:spTree>
    <p:extLst>
      <p:ext uri="{BB962C8B-B14F-4D97-AF65-F5344CB8AC3E}">
        <p14:creationId xmlns:p14="http://schemas.microsoft.com/office/powerpoint/2010/main" val="326244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E5033-9290-0963-B2C0-407D17F4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r>
              <a:rPr lang="zh-CN" altLang="en-US" dirty="0"/>
              <a:t>外传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234D0-DA48-AC04-BC03-F0B9C7FF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语言选择可以从 </a:t>
            </a:r>
            <a:r>
              <a:rPr lang="en-US" altLang="zh-CN" dirty="0"/>
              <a:t>GRUB </a:t>
            </a:r>
            <a:r>
              <a:rPr lang="zh-CN" altLang="en-US" dirty="0"/>
              <a:t>下手</a:t>
            </a:r>
            <a:endParaRPr lang="en-US" altLang="zh-CN" dirty="0"/>
          </a:p>
          <a:p>
            <a:r>
              <a:rPr lang="en-US" altLang="zh-CN" dirty="0"/>
              <a:t>GRUB </a:t>
            </a:r>
            <a:r>
              <a:rPr lang="zh-CN" altLang="en-US" dirty="0"/>
              <a:t>的菜单可以被翻译 </a:t>
            </a:r>
            <a:r>
              <a:rPr lang="en-US" altLang="zh-CN" dirty="0"/>
              <a:t>(</a:t>
            </a:r>
            <a:r>
              <a:rPr lang="en-US" altLang="zh-CN" dirty="0" err="1"/>
              <a:t>gettext</a:t>
            </a:r>
            <a:r>
              <a:rPr lang="en-US" altLang="zh-CN" dirty="0"/>
              <a:t>)</a:t>
            </a:r>
          </a:p>
          <a:p>
            <a:pPr marL="71755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318784-7072-D637-49D5-AFF2C40A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21" y="3250342"/>
            <a:ext cx="4442845" cy="9449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8A1847-B2BF-6387-517F-4828F3C87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41"/>
          <a:stretch/>
        </p:blipFill>
        <p:spPr>
          <a:xfrm>
            <a:off x="1655788" y="4291258"/>
            <a:ext cx="3938790" cy="13031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3D8A99-9AD5-28A6-D20D-C8C339783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32"/>
          <a:stretch/>
        </p:blipFill>
        <p:spPr>
          <a:xfrm>
            <a:off x="6120284" y="4294823"/>
            <a:ext cx="3938790" cy="13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6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093F4-D343-3D5B-1CFA-4FC92A2E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r>
              <a:rPr lang="zh-CN" altLang="en-US" dirty="0"/>
              <a:t>外传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DC46D-CC55-C0D8-803D-F3F67EFD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820684" cy="4500000"/>
          </a:xfrm>
        </p:spPr>
        <p:txBody>
          <a:bodyPr/>
          <a:lstStyle/>
          <a:p>
            <a:r>
              <a:rPr lang="zh-CN" altLang="en-US" dirty="0"/>
              <a:t>编写启动配置文件，使用 </a:t>
            </a:r>
            <a:r>
              <a:rPr lang="en-US" altLang="zh-CN" dirty="0"/>
              <a:t>Shell </a:t>
            </a:r>
            <a:r>
              <a:rPr lang="zh-CN" altLang="en-US" dirty="0"/>
              <a:t>的 </a:t>
            </a:r>
            <a:r>
              <a:rPr lang="en-US" altLang="zh-CN" dirty="0" err="1"/>
              <a:t>Gettext</a:t>
            </a:r>
            <a:r>
              <a:rPr lang="en-US" altLang="zh-CN" dirty="0"/>
              <a:t> </a:t>
            </a:r>
            <a:r>
              <a:rPr lang="zh-CN" altLang="en-US" dirty="0"/>
              <a:t>语法：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使用 </a:t>
            </a:r>
            <a:r>
              <a:rPr lang="en-US" altLang="zh-CN" dirty="0" err="1"/>
              <a:t>xgettext</a:t>
            </a:r>
            <a:r>
              <a:rPr lang="en-US" altLang="zh-CN" dirty="0"/>
              <a:t> </a:t>
            </a:r>
            <a:r>
              <a:rPr lang="zh-CN" altLang="en-US" dirty="0"/>
              <a:t>导出翻译模板并翻译</a:t>
            </a:r>
            <a:endParaRPr lang="en-US" altLang="zh-CN" dirty="0"/>
          </a:p>
          <a:p>
            <a:r>
              <a:rPr lang="en-US" altLang="zh-CN" dirty="0" err="1"/>
              <a:t>msgfmt</a:t>
            </a:r>
            <a:r>
              <a:rPr lang="en-US" altLang="zh-CN" dirty="0"/>
              <a:t> </a:t>
            </a:r>
            <a:r>
              <a:rPr lang="zh-CN" altLang="en-US" dirty="0"/>
              <a:t>生成 </a:t>
            </a:r>
            <a:r>
              <a:rPr lang="en-US" altLang="zh-CN" dirty="0"/>
              <a:t>.</a:t>
            </a:r>
            <a:r>
              <a:rPr lang="en-US" altLang="zh-CN" dirty="0" err="1"/>
              <a:t>mo</a:t>
            </a:r>
            <a:r>
              <a:rPr lang="en-US" altLang="zh-CN" dirty="0"/>
              <a:t> </a:t>
            </a:r>
            <a:r>
              <a:rPr lang="zh-CN" altLang="en-US" dirty="0"/>
              <a:t>文件，放置于 </a:t>
            </a:r>
            <a:r>
              <a:rPr lang="en-US" altLang="zh-CN" dirty="0"/>
              <a:t>GRUB </a:t>
            </a:r>
            <a:r>
              <a:rPr lang="zh-CN" altLang="en-US" dirty="0"/>
              <a:t>可读的位置</a:t>
            </a:r>
            <a:endParaRPr lang="en-US" altLang="zh-CN" dirty="0"/>
          </a:p>
          <a:p>
            <a:r>
              <a:rPr lang="zh-CN" altLang="en-US" dirty="0"/>
              <a:t>使用 </a:t>
            </a:r>
            <a:r>
              <a:rPr lang="en-US" altLang="zh-CN" dirty="0" err="1"/>
              <a:t>secondary_locale_dir</a:t>
            </a:r>
            <a:r>
              <a:rPr lang="en-US" altLang="zh-CN" dirty="0"/>
              <a:t> </a:t>
            </a:r>
            <a:r>
              <a:rPr lang="zh-CN" altLang="en-US" dirty="0"/>
              <a:t>环境变量</a:t>
            </a:r>
            <a:endParaRPr lang="en-US" altLang="zh-CN" dirty="0"/>
          </a:p>
          <a:p>
            <a:r>
              <a:rPr lang="zh-CN" altLang="en-US" dirty="0"/>
              <a:t>编写或生成语言选择菜单</a:t>
            </a:r>
            <a:endParaRPr lang="en-US" altLang="zh-CN" dirty="0"/>
          </a:p>
          <a:p>
            <a:r>
              <a:rPr lang="zh-CN" altLang="en-US" dirty="0"/>
              <a:t>大功告成！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50AF8A-1D70-A515-5D3A-76BC4D12CD1B}"/>
              </a:ext>
            </a:extLst>
          </p:cNvPr>
          <p:cNvSpPr txBox="1"/>
          <p:nvPr/>
        </p:nvSpPr>
        <p:spPr>
          <a:xfrm>
            <a:off x="1439764" y="2519536"/>
            <a:ext cx="9505056" cy="400110"/>
          </a:xfrm>
          <a:prstGeom prst="rect">
            <a:avLst/>
          </a:prstGeom>
          <a:solidFill>
            <a:srgbClr val="F8ECEC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Source Code Pro" panose="020B0309030403020204" pitchFamily="49" charset="0"/>
              </a:rPr>
              <a:t>menuentry</a:t>
            </a:r>
            <a:r>
              <a:rPr lang="en-US" altLang="zh-CN" sz="2000" dirty="0">
                <a:latin typeface="Source Code Pro" panose="020B0309030403020204" pitchFamily="49" charset="0"/>
              </a:rPr>
              <a:t>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$"Welcome to 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LiveKit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Source Code Pro" panose="020B0309030403020204" pitchFamily="49" charset="0"/>
              </a:rPr>
              <a:t>!"</a:t>
            </a:r>
            <a:r>
              <a:rPr lang="en-US" altLang="zh-CN" sz="2000" dirty="0">
                <a:latin typeface="Source Code Pro" panose="020B0309030403020204" pitchFamily="49" charset="0"/>
              </a:rPr>
              <a:t>  { … }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Source Code Pro" panose="020B03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1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AD2E8-49AC-87A7-A09C-3CC723E9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r>
              <a:rPr lang="zh-CN" altLang="en-US" dirty="0"/>
              <a:t>外传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29EBD-D1B6-E5D0-600C-17AB74975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en-US" altLang="zh-CN" dirty="0" err="1">
                <a:latin typeface="Source Code Pro" panose="020B0309030403020204" pitchFamily="49" charset="0"/>
                <a:ea typeface="Source Code Pro" panose="020B0309030403020204" pitchFamily="49" charset="0"/>
              </a:rPr>
              <a:t>grub.cfg</a:t>
            </a:r>
            <a:r>
              <a:rPr lang="en-US" altLang="zh-CN" dirty="0">
                <a:latin typeface="Source Code Pro" panose="020B0309030403020204" pitchFamily="49" charset="0"/>
                <a:ea typeface="Source Code Pro" panose="020B0309030403020204" pitchFamily="49" charset="0"/>
              </a:rPr>
              <a:t>: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5C0AF1-F2DC-BBC3-6432-576310BBF4A8}"/>
              </a:ext>
            </a:extLst>
          </p:cNvPr>
          <p:cNvSpPr txBox="1"/>
          <p:nvPr/>
        </p:nvSpPr>
        <p:spPr>
          <a:xfrm>
            <a:off x="1007796" y="2519536"/>
            <a:ext cx="8424856" cy="3785652"/>
          </a:xfrm>
          <a:prstGeom prst="rect">
            <a:avLst/>
          </a:prstGeom>
          <a:solidFill>
            <a:srgbClr val="F8ECEC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ource Code Pro" panose="020B0309030403020204" pitchFamily="49" charset="0"/>
              </a:rPr>
              <a:t>set </a:t>
            </a:r>
            <a:r>
              <a:rPr lang="en-US" altLang="zh-CN" sz="2000" dirty="0" err="1">
                <a:latin typeface="Source Code Pro" panose="020B0309030403020204" pitchFamily="49" charset="0"/>
              </a:rPr>
              <a:t>secondary_locale_dir</a:t>
            </a:r>
            <a:r>
              <a:rPr lang="en-US" altLang="zh-CN" sz="2000" dirty="0">
                <a:latin typeface="Source Code Pro" panose="020B0309030403020204" pitchFamily="49" charset="0"/>
              </a:rPr>
              <a:t>=/boot/</a:t>
            </a:r>
            <a:r>
              <a:rPr lang="en-US" altLang="zh-CN" sz="2000" dirty="0" err="1">
                <a:latin typeface="Source Code Pro" panose="020B0309030403020204" pitchFamily="49" charset="0"/>
              </a:rPr>
              <a:t>locales_menu</a:t>
            </a:r>
            <a:endParaRPr lang="en-US" altLang="zh-CN" sz="2000" dirty="0">
              <a:latin typeface="Source Code Pro" panose="020B0309030403020204" pitchFamily="49" charset="0"/>
            </a:endParaRPr>
          </a:p>
          <a:p>
            <a:endParaRPr lang="en-US" altLang="zh-CN" sz="2000" dirty="0">
              <a:latin typeface="Source Code Pro" panose="020B0309030403020204" pitchFamily="49" charset="0"/>
            </a:endParaRPr>
          </a:p>
          <a:p>
            <a:r>
              <a:rPr lang="en-US" altLang="zh-CN" sz="2000" dirty="0" err="1">
                <a:latin typeface="Source Code Pro" panose="020B0309030403020204" pitchFamily="49" charset="0"/>
              </a:rPr>
              <a:t>menuentry</a:t>
            </a:r>
            <a:r>
              <a:rPr lang="en-US" altLang="zh-CN" sz="2000" dirty="0">
                <a:latin typeface="Source Code Pro" panose="020B0309030403020204" pitchFamily="49" charset="0"/>
              </a:rPr>
              <a:t> “</a:t>
            </a:r>
            <a:r>
              <a:rPr lang="zh-CN" altLang="en-US" sz="2000" dirty="0">
                <a:latin typeface="Source Code Pro" panose="020B0309030403020204" pitchFamily="49" charset="0"/>
              </a:rPr>
              <a:t>中文（简体）</a:t>
            </a:r>
            <a:r>
              <a:rPr lang="en-US" altLang="zh-CN" sz="2000" dirty="0">
                <a:latin typeface="Source Code Pro" panose="020B0309030403020204" pitchFamily="49" charset="0"/>
              </a:rPr>
              <a:t>” {</a:t>
            </a:r>
          </a:p>
          <a:p>
            <a:r>
              <a:rPr lang="en-US" altLang="zh-CN" sz="2000" dirty="0">
                <a:latin typeface="Source Code Pro" panose="020B0309030403020204" pitchFamily="49" charset="0"/>
              </a:rPr>
              <a:t>    set lang=</a:t>
            </a:r>
            <a:r>
              <a:rPr lang="en-US" altLang="zh-CN" sz="2000" dirty="0" err="1">
                <a:latin typeface="Source Code Pro" panose="020B0309030403020204" pitchFamily="49" charset="0"/>
              </a:rPr>
              <a:t>zh_CN</a:t>
            </a:r>
            <a:endParaRPr lang="en-US" altLang="zh-CN" sz="2000" dirty="0">
              <a:latin typeface="Source Code Pro" panose="020B0309030403020204" pitchFamily="49" charset="0"/>
            </a:endParaRPr>
          </a:p>
          <a:p>
            <a:r>
              <a:rPr lang="en-US" altLang="zh-CN" sz="2000" dirty="0">
                <a:latin typeface="Source Code Pro" panose="020B0309030403020204" pitchFamily="49" charset="0"/>
              </a:rPr>
              <a:t>    </a:t>
            </a:r>
            <a:r>
              <a:rPr lang="en-US" altLang="zh-CN" sz="2000" dirty="0" err="1">
                <a:latin typeface="Source Code Pro" panose="020B0309030403020204" pitchFamily="49" charset="0"/>
              </a:rPr>
              <a:t>configfile</a:t>
            </a:r>
            <a:r>
              <a:rPr lang="en-US" altLang="zh-CN" sz="2000" dirty="0">
                <a:latin typeface="Source Code Pro" panose="020B0309030403020204" pitchFamily="49" charset="0"/>
              </a:rPr>
              <a:t> /boot/grub/</a:t>
            </a:r>
            <a:r>
              <a:rPr lang="en-US" altLang="zh-CN" sz="2000" dirty="0" err="1">
                <a:latin typeface="Source Code Pro" panose="020B0309030403020204" pitchFamily="49" charset="0"/>
              </a:rPr>
              <a:t>installer.cfg</a:t>
            </a:r>
            <a:endParaRPr lang="en-US" altLang="zh-CN" sz="2000" dirty="0">
              <a:latin typeface="Source Code Pro" panose="020B0309030403020204" pitchFamily="49" charset="0"/>
            </a:endParaRPr>
          </a:p>
          <a:p>
            <a:r>
              <a:rPr lang="en-US" altLang="zh-CN" sz="2000" dirty="0">
                <a:latin typeface="Source Code Pro" panose="020B0309030403020204" pitchFamily="49" charset="0"/>
              </a:rPr>
              <a:t>}</a:t>
            </a:r>
          </a:p>
          <a:p>
            <a:endParaRPr lang="en-US" altLang="zh-CN" sz="2000" dirty="0">
              <a:latin typeface="Source Code Pro" panose="020B0309030403020204" pitchFamily="49" charset="0"/>
            </a:endParaRPr>
          </a:p>
          <a:p>
            <a:r>
              <a:rPr lang="en-US" altLang="zh-CN" sz="2000" dirty="0" err="1">
                <a:latin typeface="Source Code Pro" panose="020B0309030403020204" pitchFamily="49" charset="0"/>
              </a:rPr>
              <a:t>menuentry</a:t>
            </a:r>
            <a:r>
              <a:rPr lang="en-US" altLang="zh-CN" sz="2000" dirty="0">
                <a:latin typeface="Source Code Pro" panose="020B0309030403020204" pitchFamily="49" charset="0"/>
              </a:rPr>
              <a:t> “English” {</a:t>
            </a:r>
          </a:p>
          <a:p>
            <a:r>
              <a:rPr lang="en-US" altLang="zh-CN" sz="2000" dirty="0">
                <a:latin typeface="Source Code Pro" panose="020B0309030403020204" pitchFamily="49" charset="0"/>
              </a:rPr>
              <a:t>    </a:t>
            </a:r>
            <a:r>
              <a:rPr lang="nl-NL" altLang="zh-CN" sz="2000" dirty="0">
                <a:latin typeface="Source Code Pro" panose="020B0309030403020204" pitchFamily="49" charset="0"/>
              </a:rPr>
              <a:t>set lang=en_US</a:t>
            </a:r>
          </a:p>
          <a:p>
            <a:r>
              <a:rPr lang="nl-NL" altLang="zh-CN" sz="2000" dirty="0">
                <a:latin typeface="Source Code Pro" panose="020B0309030403020204" pitchFamily="49" charset="0"/>
              </a:rPr>
              <a:t>    configfile /boot/grub/installer.cfg</a:t>
            </a:r>
            <a:endParaRPr lang="en-US" altLang="zh-CN" sz="2000" dirty="0">
              <a:latin typeface="Source Code Pro" panose="020B0309030403020204" pitchFamily="49" charset="0"/>
            </a:endParaRPr>
          </a:p>
          <a:p>
            <a:r>
              <a:rPr lang="en-US" altLang="zh-CN" sz="2000" dirty="0">
                <a:latin typeface="Source Code Pro" panose="020B0309030403020204" pitchFamily="49" charset="0"/>
              </a:rPr>
              <a:t>}</a:t>
            </a:r>
          </a:p>
          <a:p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Source Code Pro" panose="020B03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2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89516-AE65-DD12-84A9-6A69051F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r>
              <a:rPr lang="zh-CN" altLang="en-US" dirty="0"/>
              <a:t>外传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0035C-5369-57B3-378C-B8EB5E5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zh-CN" altLang="en-US" dirty="0"/>
              <a:t>在这之后，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就可以：</a:t>
            </a:r>
            <a:endParaRPr lang="en-US" altLang="zh-CN" dirty="0"/>
          </a:p>
          <a:p>
            <a:r>
              <a:rPr lang="zh-CN" altLang="en-US" dirty="0"/>
              <a:t>在每个启动项给内核传递语言设置参数</a:t>
            </a:r>
            <a:endParaRPr lang="en-US" altLang="zh-CN" dirty="0"/>
          </a:p>
          <a:p>
            <a:r>
              <a:rPr lang="zh-CN" altLang="en-US" dirty="0"/>
              <a:t>在 </a:t>
            </a:r>
            <a:r>
              <a:rPr lang="en-US" altLang="zh-CN" dirty="0" err="1"/>
              <a:t>initrd</a:t>
            </a:r>
            <a:r>
              <a:rPr lang="en-US" altLang="zh-CN" dirty="0"/>
              <a:t> </a:t>
            </a:r>
            <a:r>
              <a:rPr lang="zh-CN" altLang="en-US" dirty="0"/>
              <a:t>期间设置 </a:t>
            </a:r>
            <a:r>
              <a:rPr lang="en-US" altLang="zh-CN" dirty="0"/>
              <a:t>Live </a:t>
            </a:r>
            <a:r>
              <a:rPr lang="zh-CN" altLang="en-US" dirty="0"/>
              <a:t>环境的语言</a:t>
            </a:r>
            <a:endParaRPr lang="en-US" altLang="zh-CN" dirty="0"/>
          </a:p>
          <a:p>
            <a:r>
              <a:rPr lang="zh-CN" altLang="en-US" dirty="0"/>
              <a:t>让安装程序跳过选择语言的步骤</a:t>
            </a:r>
            <a:endParaRPr lang="en-US" altLang="zh-CN" dirty="0"/>
          </a:p>
          <a:p>
            <a:r>
              <a:rPr lang="zh-CN" altLang="en-US" dirty="0"/>
              <a:t>让语言设置影响所有方面（包括安装的系统）</a:t>
            </a:r>
          </a:p>
        </p:txBody>
      </p:sp>
    </p:spTree>
    <p:extLst>
      <p:ext uri="{BB962C8B-B14F-4D97-AF65-F5344CB8AC3E}">
        <p14:creationId xmlns:p14="http://schemas.microsoft.com/office/powerpoint/2010/main" val="66766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4E4FD-9B70-18D9-464B-F069D3EE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8BDF4B-BF20-0C1B-9E76-591EB54E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合理利用 </a:t>
            </a:r>
            <a:r>
              <a:rPr lang="en-US" altLang="zh-CN" dirty="0" err="1"/>
              <a:t>OverlayFS</a:t>
            </a:r>
            <a:r>
              <a:rPr lang="en-US" altLang="zh-CN" dirty="0"/>
              <a:t> </a:t>
            </a:r>
            <a:r>
              <a:rPr lang="zh-CN" altLang="en-US" dirty="0"/>
              <a:t>打造多功能启动盘</a:t>
            </a:r>
            <a:endParaRPr lang="en-US" altLang="zh-CN" dirty="0"/>
          </a:p>
          <a:p>
            <a:r>
              <a:rPr lang="en-US" altLang="zh-CN" dirty="0" err="1"/>
              <a:t>OverlayFS</a:t>
            </a:r>
            <a:r>
              <a:rPr lang="en-US" altLang="zh-CN" dirty="0"/>
              <a:t> </a:t>
            </a:r>
            <a:r>
              <a:rPr lang="zh-CN" altLang="en-US" dirty="0"/>
              <a:t>的组合方式</a:t>
            </a:r>
            <a:endParaRPr lang="en-US" altLang="zh-CN" dirty="0"/>
          </a:p>
          <a:p>
            <a:r>
              <a:rPr lang="en-US" altLang="zh-CN" dirty="0" err="1"/>
              <a:t>dracut</a:t>
            </a:r>
            <a:r>
              <a:rPr lang="en-US" altLang="zh-CN" dirty="0"/>
              <a:t> </a:t>
            </a:r>
            <a:r>
              <a:rPr lang="zh-CN" altLang="en-US" dirty="0"/>
              <a:t>非常灵活，且非常容易扩展</a:t>
            </a:r>
            <a:endParaRPr lang="en-US" altLang="zh-CN" dirty="0"/>
          </a:p>
          <a:p>
            <a:r>
              <a:rPr lang="en-US" altLang="zh-CN" dirty="0"/>
              <a:t>GRUB </a:t>
            </a:r>
            <a:r>
              <a:rPr lang="zh-CN" altLang="en-US" dirty="0"/>
              <a:t>有完整的多语言支持</a:t>
            </a:r>
            <a:endParaRPr lang="en-US" altLang="zh-CN" dirty="0"/>
          </a:p>
          <a:p>
            <a:pPr marL="71755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25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08D8F2-5389-9DBF-C94E-DA33600801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138" y="1008063"/>
            <a:ext cx="8640762" cy="50403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71755" marR="0" lvl="0" indent="0" algn="l" defTabSz="864235" rtl="0" eaLnBrk="1" fontAlgn="auto" latinLnBrk="0" hangingPunct="1">
              <a:lnSpc>
                <a:spcPct val="12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Q&amp;A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1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DF7CB-CFE6-03F4-88EE-9E83DCD4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2023》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471935-7786-0FF2-5D52-DBB5882B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7812572" cy="4500000"/>
          </a:xfrm>
        </p:spPr>
        <p:txBody>
          <a:bodyPr/>
          <a:lstStyle/>
          <a:p>
            <a:r>
              <a:rPr lang="en-US" altLang="zh-CN" dirty="0"/>
              <a:t>2023 </a:t>
            </a:r>
            <a:r>
              <a:rPr lang="zh-CN" altLang="en-US" dirty="0"/>
              <a:t>年，白铭骢等人为 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添加了基于 </a:t>
            </a:r>
            <a:r>
              <a:rPr lang="en-US" altLang="zh-CN" dirty="0"/>
              <a:t>MATE </a:t>
            </a:r>
            <a:r>
              <a:rPr lang="zh-CN" altLang="en-US" dirty="0"/>
              <a:t>桌面的简易维护环境，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从此</a:t>
            </a:r>
            <a:br>
              <a:rPr lang="en-US" altLang="zh-CN" dirty="0"/>
            </a:br>
            <a:r>
              <a:rPr lang="zh-CN" altLang="en-US" dirty="0"/>
              <a:t>“进入 </a:t>
            </a:r>
            <a:r>
              <a:rPr lang="en-US" altLang="zh-CN" dirty="0"/>
              <a:t>GUI </a:t>
            </a:r>
            <a:r>
              <a:rPr lang="zh-CN" altLang="en-US" dirty="0"/>
              <a:t>时代”</a:t>
            </a:r>
          </a:p>
          <a:p>
            <a:r>
              <a:rPr lang="zh-CN" altLang="en-US" dirty="0"/>
              <a:t>由于引入了桌面环境，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体积翻倍，达到了 </a:t>
            </a:r>
            <a:r>
              <a:rPr lang="en-US" altLang="zh-CN" dirty="0"/>
              <a:t>3GB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6" name="Picture 2" descr="livekit-screenshot">
            <a:extLst>
              <a:ext uri="{FF2B5EF4-FFF2-40B4-BE49-F238E27FC236}">
                <a16:creationId xmlns:a16="http://schemas.microsoft.com/office/drawing/2014/main" id="{5A5F0E83-A2F8-0467-4AFD-C41F367D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16" y="4175720"/>
            <a:ext cx="3648499" cy="273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6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08D8F2-5389-9DBF-C94E-DA33600801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138" y="1008063"/>
            <a:ext cx="8640762" cy="50403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71755" marR="0" lvl="0" indent="0" algn="l" defTabSz="864235" rtl="0" eaLnBrk="1" fontAlgn="auto" latinLnBrk="0" hangingPunct="1">
              <a:lnSpc>
                <a:spcPct val="12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Thanks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B8937-E0D8-C28E-88FD-63535BB0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塞爆：</a:t>
            </a:r>
            <a:r>
              <a:rPr lang="en-US" altLang="zh-CN" dirty="0"/>
              <a:t>2024》</a:t>
            </a:r>
            <a:r>
              <a:rPr lang="zh-CN" altLang="en-US" dirty="0"/>
              <a:t>之前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70A887-1BA0-BA5C-C2E1-3C848BA6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的文件系统是一个 </a:t>
            </a:r>
            <a:r>
              <a:rPr lang="en-US" altLang="zh-CN" dirty="0"/>
              <a:t>ext4 </a:t>
            </a:r>
            <a:r>
              <a:rPr lang="zh-CN" altLang="en-US" dirty="0"/>
              <a:t>镜像</a:t>
            </a:r>
            <a:endParaRPr lang="en-US" altLang="zh-CN" dirty="0"/>
          </a:p>
          <a:p>
            <a:r>
              <a:rPr lang="zh-CN" altLang="en-US" dirty="0"/>
              <a:t>存储在 </a:t>
            </a:r>
            <a:r>
              <a:rPr lang="en-US" altLang="zh-CN" dirty="0" err="1"/>
              <a:t>squashfs</a:t>
            </a:r>
            <a:r>
              <a:rPr lang="en-US" altLang="zh-CN" dirty="0"/>
              <a:t> </a:t>
            </a:r>
            <a:r>
              <a:rPr lang="zh-CN" altLang="en-US" dirty="0"/>
              <a:t>中的 </a:t>
            </a:r>
            <a:r>
              <a:rPr lang="en-US" altLang="zh-CN" dirty="0"/>
              <a:t>/</a:t>
            </a:r>
            <a:r>
              <a:rPr lang="en-US" altLang="zh-CN" dirty="0" err="1"/>
              <a:t>LiveOS</a:t>
            </a:r>
            <a:r>
              <a:rPr lang="en-US" altLang="zh-CN" dirty="0"/>
              <a:t>/</a:t>
            </a:r>
            <a:r>
              <a:rPr lang="en-US" altLang="zh-CN" dirty="0" err="1"/>
              <a:t>rootfs.img</a:t>
            </a:r>
            <a:endParaRPr lang="en-US" altLang="zh-CN" dirty="0"/>
          </a:p>
          <a:p>
            <a:r>
              <a:rPr lang="zh-CN" altLang="en-US" dirty="0"/>
              <a:t>由 </a:t>
            </a:r>
            <a:r>
              <a:rPr lang="en-US" altLang="zh-CN" dirty="0" err="1"/>
              <a:t>dracut</a:t>
            </a:r>
            <a:r>
              <a:rPr lang="en-US" altLang="zh-CN" dirty="0"/>
              <a:t>(8) </a:t>
            </a:r>
            <a:r>
              <a:rPr lang="zh-CN" altLang="en-US" dirty="0"/>
              <a:t>负责加载</a:t>
            </a:r>
            <a:endParaRPr lang="en-US" altLang="zh-CN" dirty="0"/>
          </a:p>
          <a:p>
            <a:pPr lvl="1"/>
            <a:r>
              <a:rPr lang="en-US" altLang="zh-CN" dirty="0" err="1"/>
              <a:t>dmsquashfs</a:t>
            </a:r>
            <a:r>
              <a:rPr lang="en-US" altLang="zh-CN" dirty="0"/>
              <a:t>-live </a:t>
            </a:r>
            <a:r>
              <a:rPr lang="zh-CN" altLang="en-US" dirty="0"/>
              <a:t>模块挂载 </a:t>
            </a:r>
            <a:r>
              <a:rPr lang="en-US" altLang="zh-CN" dirty="0" err="1"/>
              <a:t>squashfs</a:t>
            </a:r>
            <a:endParaRPr lang="en-US" altLang="zh-CN" dirty="0"/>
          </a:p>
          <a:p>
            <a:pPr lvl="1"/>
            <a:r>
              <a:rPr lang="zh-CN" altLang="en-US" dirty="0"/>
              <a:t>之后挂载 </a:t>
            </a:r>
            <a:r>
              <a:rPr lang="en-US" altLang="zh-CN" dirty="0"/>
              <a:t>/</a:t>
            </a:r>
            <a:r>
              <a:rPr lang="en-US" altLang="zh-CN" dirty="0" err="1"/>
              <a:t>LiveOS</a:t>
            </a:r>
            <a:r>
              <a:rPr lang="en-US" altLang="zh-CN" dirty="0"/>
              <a:t>/</a:t>
            </a:r>
            <a:r>
              <a:rPr lang="en-US" altLang="zh-CN" dirty="0" err="1"/>
              <a:t>rootfs.img</a:t>
            </a:r>
            <a:endParaRPr lang="en-US" altLang="zh-CN" dirty="0"/>
          </a:p>
          <a:p>
            <a:pPr lvl="1"/>
            <a:r>
              <a:rPr lang="zh-CN" altLang="en-US" dirty="0"/>
              <a:t>使用 </a:t>
            </a:r>
            <a:r>
              <a:rPr lang="en-US" altLang="zh-CN" dirty="0"/>
              <a:t>Device Mapper </a:t>
            </a:r>
            <a:r>
              <a:rPr lang="zh-CN" altLang="en-US" dirty="0"/>
              <a:t>扩展成一个可读写层</a:t>
            </a:r>
            <a:endParaRPr lang="en-US" altLang="zh-CN" dirty="0"/>
          </a:p>
          <a:p>
            <a:pPr lvl="1"/>
            <a:r>
              <a:rPr lang="zh-CN" altLang="en-US" dirty="0"/>
              <a:t>最终的可读写层是经过扩展的 </a:t>
            </a:r>
            <a:r>
              <a:rPr lang="en-US" altLang="zh-CN" dirty="0"/>
              <a:t>ext4 </a:t>
            </a:r>
            <a:r>
              <a:rPr lang="zh-CN" altLang="en-US" dirty="0"/>
              <a:t>文件系统</a:t>
            </a:r>
          </a:p>
        </p:txBody>
      </p:sp>
    </p:spTree>
    <p:extLst>
      <p:ext uri="{BB962C8B-B14F-4D97-AF65-F5344CB8AC3E}">
        <p14:creationId xmlns:p14="http://schemas.microsoft.com/office/powerpoint/2010/main" val="196461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49ECD4-4F31-C6D2-968F-71BE6A71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将塞爆进行到底！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7FF4A-0D32-C698-5E62-38146FF80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自推出龙架构移植以来，安同 </a:t>
            </a:r>
            <a:r>
              <a:rPr lang="en-US" altLang="zh-CN" dirty="0"/>
              <a:t>OS </a:t>
            </a:r>
            <a:r>
              <a:rPr lang="zh-CN" altLang="en-US" dirty="0"/>
              <a:t>的用户数量直线上升</a:t>
            </a:r>
            <a:endParaRPr lang="en-US" altLang="zh-CN" dirty="0"/>
          </a:p>
          <a:p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只是一个维护环境，并不自带系统发行</a:t>
            </a:r>
            <a:endParaRPr lang="en-US" altLang="zh-CN" dirty="0"/>
          </a:p>
          <a:p>
            <a:r>
              <a:rPr lang="zh-CN" altLang="en-US" dirty="0"/>
              <a:t>用户开始就 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的体积问题灵魂拷问</a:t>
            </a:r>
            <a:endParaRPr lang="en-US" altLang="zh-CN" dirty="0"/>
          </a:p>
          <a:p>
            <a:pPr marL="71755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83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5C821-F16C-E7C5-81DB-E2D00873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000" y="-792000"/>
            <a:ext cx="9612000" cy="792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用户的灵魂拷问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DB18E-1688-A58A-EE18-684520117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479" y="1206607"/>
            <a:ext cx="4895821" cy="3545177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为撒 </a:t>
            </a:r>
            <a:r>
              <a:rPr lang="en-US" altLang="zh-CN" dirty="0"/>
              <a:t>3.5GB </a:t>
            </a:r>
            <a:r>
              <a:rPr lang="zh-CN" altLang="en-US" dirty="0"/>
              <a:t>的安装器还得下载 </a:t>
            </a:r>
            <a:r>
              <a:rPr lang="en-US" altLang="zh-CN" dirty="0"/>
              <a:t>8GB </a:t>
            </a:r>
            <a:r>
              <a:rPr lang="zh-CN" altLang="en-US" dirty="0"/>
              <a:t>的系统？</a:t>
            </a:r>
          </a:p>
        </p:txBody>
      </p:sp>
    </p:spTree>
    <p:extLst>
      <p:ext uri="{BB962C8B-B14F-4D97-AF65-F5344CB8AC3E}">
        <p14:creationId xmlns:p14="http://schemas.microsoft.com/office/powerpoint/2010/main" val="348250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CEC96-3DA4-0E2C-4167-02125A3B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塞爆，也要合理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B22FB1-EC1F-A6AF-0384-AC3E178B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172612" cy="4500000"/>
          </a:xfrm>
        </p:spPr>
        <p:txBody>
          <a:bodyPr/>
          <a:lstStyle/>
          <a:p>
            <a:pPr marL="71755" indent="0">
              <a:buNone/>
            </a:pPr>
            <a:r>
              <a:rPr lang="zh-CN" altLang="en-US" dirty="0"/>
              <a:t>因此需要一个终极解决方案，同时提供系统和安装环境，但也要讲究一定空间利用率</a:t>
            </a:r>
            <a:endParaRPr lang="en-US" altLang="zh-CN" dirty="0"/>
          </a:p>
          <a:p>
            <a:pPr marL="71755" indent="0">
              <a:buNone/>
            </a:pPr>
            <a:r>
              <a:rPr lang="zh-CN" altLang="en-US" dirty="0"/>
              <a:t>但基础版、桌面版、服务器版和 </a:t>
            </a:r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环境总共占用约 </a:t>
            </a:r>
            <a:r>
              <a:rPr lang="en-US" altLang="zh-CN" dirty="0"/>
              <a:t>15GB</a:t>
            </a:r>
            <a:r>
              <a:rPr lang="zh-CN" altLang="en-US" dirty="0"/>
              <a:t>，显然不合理</a:t>
            </a:r>
            <a:endParaRPr lang="en-US" altLang="zh-CN" dirty="0"/>
          </a:p>
          <a:p>
            <a:r>
              <a:rPr lang="zh-CN" altLang="en-US" dirty="0"/>
              <a:t>其中有大量重复组件，可以抽出来复用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05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DA136-535F-2927-BDC0-9CCD9F10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塞爆进行时：系统设计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82268-0AE3-6D5A-E7A8-40D85077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zh-CN" altLang="en-US" dirty="0"/>
              <a:t>白铭骢提出了分层镜像的想法，尽可能复用系统组件，提升空间利用率</a:t>
            </a:r>
            <a:endParaRPr lang="en-US" altLang="zh-CN" dirty="0"/>
          </a:p>
          <a:p>
            <a:r>
              <a:rPr lang="zh-CN" altLang="en-US" dirty="0"/>
              <a:t>安同 </a:t>
            </a:r>
            <a:r>
              <a:rPr lang="en-US" altLang="zh-CN" dirty="0"/>
              <a:t>OS </a:t>
            </a:r>
            <a:r>
              <a:rPr lang="zh-CN" altLang="en-US" dirty="0"/>
              <a:t>不同版本均为对基础版的增量</a:t>
            </a:r>
            <a:endParaRPr lang="en-US" altLang="zh-CN" dirty="0"/>
          </a:p>
          <a:p>
            <a:r>
              <a:rPr lang="zh-CN" altLang="en-US" dirty="0"/>
              <a:t>分离基础版，然后使用 </a:t>
            </a:r>
            <a:r>
              <a:rPr lang="en-US" altLang="zh-CN" dirty="0" err="1"/>
              <a:t>OverlayFS</a:t>
            </a:r>
            <a:r>
              <a:rPr lang="en-US" altLang="zh-CN" dirty="0"/>
              <a:t> </a:t>
            </a:r>
            <a:r>
              <a:rPr lang="zh-CN" altLang="en-US" dirty="0"/>
              <a:t>做不同版本的叠加层</a:t>
            </a:r>
            <a:endParaRPr lang="en-US" altLang="zh-CN" dirty="0"/>
          </a:p>
          <a:p>
            <a:r>
              <a:rPr lang="zh-CN" altLang="en-US" dirty="0"/>
              <a:t>白实现了最初的镜像生成步骤</a:t>
            </a:r>
            <a:endParaRPr lang="en-US" altLang="zh-CN" dirty="0"/>
          </a:p>
          <a:p>
            <a:pPr marL="71755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3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97CCB4-073B-D5A1-C253-DD16DE86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塞爆进行时：系统设计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80E246-E011-BB1C-CFDB-45274DB2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LiveKit</a:t>
            </a:r>
            <a:r>
              <a:rPr lang="en-US" altLang="zh-CN" dirty="0"/>
              <a:t> </a:t>
            </a:r>
            <a:r>
              <a:rPr lang="zh-CN" altLang="en-US" dirty="0"/>
              <a:t>本质是 </a:t>
            </a:r>
            <a:r>
              <a:rPr lang="en-US" altLang="zh-CN" dirty="0"/>
              <a:t>MATE </a:t>
            </a:r>
            <a:r>
              <a:rPr lang="zh-CN" altLang="en-US" dirty="0"/>
              <a:t>桌面</a:t>
            </a:r>
            <a:endParaRPr lang="en-US" altLang="zh-CN" dirty="0"/>
          </a:p>
          <a:p>
            <a:r>
              <a:rPr lang="zh-CN" altLang="en-US" dirty="0"/>
              <a:t>安装盘肯定包含桌面版</a:t>
            </a:r>
            <a:endParaRPr lang="en-US" altLang="zh-CN" dirty="0"/>
          </a:p>
          <a:p>
            <a:r>
              <a:rPr lang="zh-CN" altLang="en-US" dirty="0"/>
              <a:t>可以挑出和桌面版共同使用的软件包</a:t>
            </a:r>
            <a:endParaRPr lang="en-US" altLang="zh-CN" dirty="0"/>
          </a:p>
          <a:p>
            <a:r>
              <a:rPr lang="zh-CN" altLang="en-US" dirty="0"/>
              <a:t>这些软件包单独抽一层，进一步节省空间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9385055"/>
      </p:ext>
    </p:extLst>
  </p:cSld>
  <p:clrMapOvr>
    <a:masterClrMapping/>
  </p:clrMapOvr>
</p:sld>
</file>

<file path=ppt/theme/theme1.xml><?xml version="1.0" encoding="utf-8"?>
<a:theme xmlns:a="http://schemas.openxmlformats.org/drawingml/2006/main" name="aoscc-2024-template-v3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">
      <a:majorFont>
        <a:latin typeface="Helvetica Neue"/>
        <a:ea typeface="MiSans Medium"/>
        <a:cs typeface=""/>
      </a:majorFont>
      <a:minorFont>
        <a:latin typeface="Helvetica Neue"/>
        <a:ea typeface="MiSans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aoscc-2024-template-v3</Template>
  <TotalTime>996</TotalTime>
  <Words>1343</Words>
  <Application>Microsoft Office PowerPoint</Application>
  <PresentationFormat>自定义</PresentationFormat>
  <Paragraphs>170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MiSans</vt:lpstr>
      <vt:lpstr>MiSans Demibold</vt:lpstr>
      <vt:lpstr>MiSans Medium</vt:lpstr>
      <vt:lpstr>等线</vt:lpstr>
      <vt:lpstr>Arial</vt:lpstr>
      <vt:lpstr>Helvetica Neue</vt:lpstr>
      <vt:lpstr>Source Code Pro</vt:lpstr>
      <vt:lpstr>aoscc-2024-template-v3</vt:lpstr>
      <vt:lpstr>利用 OverlayFS 实现多版本 离线安装盘</vt:lpstr>
      <vt:lpstr>《塞爆：2022》</vt:lpstr>
      <vt:lpstr>《塞爆：2023》</vt:lpstr>
      <vt:lpstr>《塞爆：2024》之前</vt:lpstr>
      <vt:lpstr>将塞爆进行到底！</vt:lpstr>
      <vt:lpstr>用户的灵魂拷问</vt:lpstr>
      <vt:lpstr>塞爆，也要合理</vt:lpstr>
      <vt:lpstr>塞爆进行时：系统设计</vt:lpstr>
      <vt:lpstr>塞爆进行时：系统设计</vt:lpstr>
      <vt:lpstr>塞爆进行时：系统设计</vt:lpstr>
      <vt:lpstr>塞爆进行时：系统设计</vt:lpstr>
      <vt:lpstr>塞爆进行时：模块设计</vt:lpstr>
      <vt:lpstr>塞爆进行时：实现</vt:lpstr>
      <vt:lpstr>塞爆进行时：结果</vt:lpstr>
      <vt:lpstr>模块功能</vt:lpstr>
      <vt:lpstr>模块配置</vt:lpstr>
      <vt:lpstr>细节：如何利用 OverlayFS</vt:lpstr>
      <vt:lpstr>细节：如何利用 OverlayFS</vt:lpstr>
      <vt:lpstr>细节：如何利用 OverlayFS</vt:lpstr>
      <vt:lpstr>细节：如何利用 OverlayFS</vt:lpstr>
      <vt:lpstr>《塞爆：2024》</vt:lpstr>
      <vt:lpstr>《塞爆：2024》</vt:lpstr>
      <vt:lpstr>《塞爆：2024》</vt:lpstr>
      <vt:lpstr>《塞爆：2024》外传</vt:lpstr>
      <vt:lpstr>《塞爆：2024》外传</vt:lpstr>
      <vt:lpstr>《塞爆：2024》外传</vt:lpstr>
      <vt:lpstr>《塞爆：2024》外传</vt:lpstr>
      <vt:lpstr>总结</vt:lpstr>
      <vt:lpstr>Q&amp;A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Ciel 与自动化： RPC 和 GitHub Workflows</dc:title>
  <dc:creator>Cyan Young</dc:creator>
  <cp:lastModifiedBy>嘟嘟 老</cp:lastModifiedBy>
  <cp:revision>45</cp:revision>
  <dcterms:created xsi:type="dcterms:W3CDTF">2024-05-24T09:40:06Z</dcterms:created>
  <dcterms:modified xsi:type="dcterms:W3CDTF">2024-07-13T01:25:16Z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2052-11.8.2.1132</vt:lpwstr>
  </property>
</Properties>
</file>